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5" r:id="rId9"/>
    <p:sldId id="264" r:id="rId10"/>
    <p:sldId id="266" r:id="rId11"/>
    <p:sldId id="268" r:id="rId12"/>
    <p:sldId id="270" r:id="rId13"/>
    <p:sldId id="269" r:id="rId14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8CB03-3079-4EEB-A793-4957BCE27F6A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D29AA-5009-462A-9E48-C89746A1A1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673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導出原理と</a:t>
            </a:r>
            <a:r>
              <a:rPr lang="en-US" altLang="ja-JP" dirty="0" smtClean="0"/>
              <a:t>Prolog</a:t>
            </a:r>
            <a:br>
              <a:rPr lang="en-US" altLang="ja-JP" dirty="0" smtClean="0"/>
            </a:br>
            <a:r>
              <a:rPr lang="en-US" altLang="ja-JP" dirty="0" smtClean="0"/>
              <a:t>-</a:t>
            </a:r>
            <a:r>
              <a:rPr lang="ja-JP" altLang="en-US" sz="3600" dirty="0" smtClean="0"/>
              <a:t>論理</a:t>
            </a:r>
            <a:r>
              <a:rPr lang="ja-JP" altLang="en-US" sz="3600" dirty="0"/>
              <a:t>と</a:t>
            </a:r>
            <a:r>
              <a:rPr lang="ja-JP" altLang="en-US" sz="3600" dirty="0" smtClean="0"/>
              <a:t>形式化　授業資料</a:t>
            </a:r>
            <a:r>
              <a:rPr lang="en-US" altLang="ja-JP" sz="3600" dirty="0" smtClean="0"/>
              <a:t>-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亀山</a:t>
            </a:r>
            <a:r>
              <a:rPr lang="ja-JP" altLang="en-US" dirty="0"/>
              <a:t>（</a:t>
            </a:r>
            <a:r>
              <a:rPr kumimoji="1" lang="ja-JP" altLang="en-US" dirty="0" smtClean="0"/>
              <a:t>幸）</a:t>
            </a:r>
            <a:r>
              <a:rPr lang="ja-JP" altLang="en-US" dirty="0"/>
              <a:t>、</a:t>
            </a:r>
            <a:r>
              <a:rPr kumimoji="1" lang="en-US" altLang="ja-JP" smtClean="0"/>
              <a:t>2015/6/5, 6/12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014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8604449" cy="90872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単一化 </a:t>
            </a:r>
            <a:r>
              <a:rPr lang="en-US" altLang="ja-JP" dirty="0" smtClean="0"/>
              <a:t>(unification)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824" y="1023212"/>
            <a:ext cx="77984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add(s(X), Y ,s(Z))  vs   add(s(s(0)), s(0), W)</a:t>
            </a:r>
            <a:endParaRPr kumimoji="1" lang="ja-JP" altLang="en-US" sz="3600" dirty="0"/>
          </a:p>
        </p:txBody>
      </p:sp>
      <p:sp>
        <p:nvSpPr>
          <p:cNvPr id="40" name="角丸四角形 39"/>
          <p:cNvSpPr/>
          <p:nvPr/>
        </p:nvSpPr>
        <p:spPr>
          <a:xfrm>
            <a:off x="439228" y="1040210"/>
            <a:ext cx="8093212" cy="6641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2997" y="3636272"/>
            <a:ext cx="4795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YES</a:t>
            </a:r>
            <a:r>
              <a:rPr kumimoji="1" lang="ja-JP" altLang="en-US" sz="2800" dirty="0" smtClean="0"/>
              <a:t>　　</a:t>
            </a:r>
            <a:r>
              <a:rPr kumimoji="1" lang="en-US" altLang="ja-JP" sz="2800" dirty="0" smtClean="0"/>
              <a:t>[X:=s(0),Y:=s(0),W:=s(Z)]</a:t>
            </a:r>
            <a:endParaRPr kumimoji="1" lang="ja-JP" altLang="en-US" sz="2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39228" y="1805468"/>
            <a:ext cx="5448928" cy="138499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単一化問題：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X, Y, Z, W  </a:t>
            </a:r>
            <a:r>
              <a:rPr lang="ja-JP" altLang="en-US" sz="2800" dirty="0" smtClean="0"/>
              <a:t>をうまくとることによって、</a:t>
            </a:r>
            <a:endParaRPr lang="en-US" altLang="ja-JP" sz="2800" dirty="0" smtClean="0"/>
          </a:p>
          <a:p>
            <a:r>
              <a:rPr lang="ja-JP" altLang="en-US" sz="2800" dirty="0" smtClean="0"/>
              <a:t>両者を一致させることができるか？</a:t>
            </a:r>
            <a:endParaRPr lang="en-US" altLang="ja-JP" sz="2800" dirty="0" smtClean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15093" y="4159492"/>
            <a:ext cx="8005397" cy="138499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単一化問題</a:t>
            </a:r>
            <a:r>
              <a:rPr lang="ja-JP" altLang="en-US" sz="2800" dirty="0" smtClean="0"/>
              <a:t>の解</a:t>
            </a:r>
            <a:r>
              <a:rPr kumimoji="1" lang="ja-JP" altLang="en-US" sz="2800" dirty="0" smtClean="0"/>
              <a:t>：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両者を一致させられるかどうか、と、</a:t>
            </a:r>
            <a:endParaRPr lang="en-US" altLang="ja-JP" sz="2800" dirty="0" smtClean="0"/>
          </a:p>
          <a:p>
            <a:r>
              <a:rPr lang="en-US" altLang="ja-JP" sz="2800" dirty="0" smtClean="0"/>
              <a:t>YES</a:t>
            </a:r>
            <a:r>
              <a:rPr lang="ja-JP" altLang="en-US" sz="2800" dirty="0" smtClean="0"/>
              <a:t>の場合は、一致させる代入</a:t>
            </a:r>
            <a:r>
              <a:rPr lang="ja-JP" altLang="en-US" sz="2000" dirty="0" smtClean="0"/>
              <a:t>のうち、最も制約が少ないもの</a:t>
            </a:r>
            <a:endParaRPr lang="en-US" altLang="ja-JP" sz="2000" dirty="0" smtClean="0"/>
          </a:p>
        </p:txBody>
      </p:sp>
    </p:spTree>
    <p:extLst>
      <p:ext uri="{BB962C8B-B14F-4D97-AF65-F5344CB8AC3E}">
        <p14:creationId xmlns:p14="http://schemas.microsoft.com/office/powerpoint/2010/main" val="255400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今日の</a:t>
            </a:r>
            <a:r>
              <a:rPr lang="ja-JP" altLang="en-US" dirty="0"/>
              <a:t>演習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Parent(Alice, Bob).</a:t>
            </a:r>
          </a:p>
          <a:p>
            <a:pPr marL="0" indent="0">
              <a:buNone/>
            </a:pPr>
            <a:r>
              <a:rPr lang="en-US" altLang="ja-JP" dirty="0" smtClean="0"/>
              <a:t>Parent(Alice, Chris).</a:t>
            </a:r>
          </a:p>
          <a:p>
            <a:pPr marL="0" indent="0">
              <a:buNone/>
            </a:pPr>
            <a:r>
              <a:rPr kumimoji="1" lang="en-US" altLang="ja-JP" dirty="0" smtClean="0"/>
              <a:t>Parent(Chris, Diana).</a:t>
            </a:r>
          </a:p>
          <a:p>
            <a:pPr marL="0" indent="0">
              <a:buNone/>
            </a:pPr>
            <a:r>
              <a:rPr lang="en-US" altLang="ja-JP" dirty="0" smtClean="0"/>
              <a:t>Parent(Eliza, Diana).</a:t>
            </a:r>
          </a:p>
          <a:p>
            <a:pPr marL="0" indent="0">
              <a:buNone/>
            </a:pPr>
            <a:r>
              <a:rPr lang="en-US" altLang="ja-JP" dirty="0" smtClean="0"/>
              <a:t>GP(X, Z) :- Parent(X,Y), Parent(Y,Z).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 smtClean="0"/>
              <a:t>?- GP(Alice, X).</a:t>
            </a:r>
            <a:r>
              <a:rPr lang="ja-JP" altLang="en-US" dirty="0" smtClean="0"/>
              <a:t>　と </a:t>
            </a:r>
            <a:r>
              <a:rPr lang="en-US" altLang="ja-JP" dirty="0" smtClean="0"/>
              <a:t>?- GP(Eliza, X). </a:t>
            </a:r>
            <a:r>
              <a:rPr lang="ja-JP" altLang="en-US" dirty="0" smtClean="0"/>
              <a:t>を </a:t>
            </a:r>
            <a:r>
              <a:rPr lang="en-US" altLang="ja-JP" dirty="0" smtClean="0"/>
              <a:t>Prolog</a:t>
            </a:r>
            <a:r>
              <a:rPr lang="ja-JP" altLang="en-US" dirty="0" smtClean="0"/>
              <a:t>風に実行する過程を書きなさい。もし余力があれば、得られた解に対応する</a:t>
            </a:r>
            <a:r>
              <a:rPr lang="en-US" altLang="ja-JP" dirty="0" smtClean="0"/>
              <a:t>NK</a:t>
            </a:r>
            <a:r>
              <a:rPr lang="ja-JP" altLang="en-US" dirty="0" smtClean="0"/>
              <a:t>の証明図も書きなさい。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2339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解答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144015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H1  Parent(Alice, Bob).</a:t>
            </a:r>
          </a:p>
          <a:p>
            <a:pPr marL="0" indent="0">
              <a:buNone/>
            </a:pPr>
            <a:r>
              <a:rPr lang="en-US" altLang="ja-JP" dirty="0" smtClean="0"/>
              <a:t>H2  Parent(Alice, Chris).</a:t>
            </a:r>
          </a:p>
          <a:p>
            <a:pPr marL="0" indent="0">
              <a:buNone/>
            </a:pPr>
            <a:r>
              <a:rPr kumimoji="1" lang="en-US" altLang="ja-JP" dirty="0" smtClean="0"/>
              <a:t>H3  Parent(Chris, Diana).</a:t>
            </a:r>
          </a:p>
          <a:p>
            <a:pPr marL="0" indent="0">
              <a:buNone/>
            </a:pPr>
            <a:r>
              <a:rPr lang="en-US" altLang="ja-JP" dirty="0" smtClean="0"/>
              <a:t>H4  Parent(Eliza, Diana).</a:t>
            </a:r>
          </a:p>
          <a:p>
            <a:pPr marL="0" indent="0">
              <a:buNone/>
            </a:pPr>
            <a:r>
              <a:rPr lang="en-US" altLang="ja-JP" dirty="0" smtClean="0"/>
              <a:t>H5  GP(X, Z) :- Parent(X,Y), Parent(Y,Z).</a:t>
            </a:r>
            <a:r>
              <a:rPr lang="ja-JP" altLang="en-US" dirty="0" smtClean="0"/>
              <a:t>　</a:t>
            </a:r>
            <a:endParaRPr kumimoji="1" lang="en-US" altLang="ja-JP" dirty="0" smtClean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51520" y="2385447"/>
            <a:ext cx="8568952" cy="43559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dirty="0" smtClean="0"/>
              <a:t>?- GP(Eliza, X).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2000" dirty="0" smtClean="0"/>
              <a:t>  H5</a:t>
            </a:r>
            <a:r>
              <a:rPr lang="ja-JP" altLang="en-US" sz="2000" dirty="0" smtClean="0"/>
              <a:t>の変種 </a:t>
            </a:r>
            <a:r>
              <a:rPr lang="en-US" altLang="ja-JP" sz="2000" dirty="0" smtClean="0"/>
              <a:t>H5’  GP(X1,Z1):-P(X1,Y1),P(Y1,Z1). </a:t>
            </a:r>
            <a:r>
              <a:rPr lang="ja-JP" altLang="en-US" sz="2000" dirty="0" smtClean="0"/>
              <a:t>を考え</a:t>
            </a:r>
            <a:r>
              <a:rPr lang="ja-JP" altLang="en-US" sz="2000" dirty="0"/>
              <a:t>、</a:t>
            </a:r>
            <a:r>
              <a:rPr lang="ja-JP" altLang="en-US" sz="2000" dirty="0" smtClean="0"/>
              <a:t>そのヘッドと単一化</a:t>
            </a:r>
            <a:endParaRPr lang="en-US" altLang="ja-JP" sz="20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000" dirty="0"/>
              <a:t>　</a:t>
            </a:r>
            <a:r>
              <a:rPr lang="en-US" altLang="ja-JP" sz="2000" dirty="0" smtClean="0"/>
              <a:t>[X1:=Eliza, Z1:=X]</a:t>
            </a:r>
            <a:r>
              <a:rPr lang="ja-JP" altLang="en-US" sz="2000" dirty="0" smtClean="0"/>
              <a:t>　（あるいは</a:t>
            </a:r>
            <a:r>
              <a:rPr lang="en-US" altLang="ja-JP" sz="2000" dirty="0" smtClean="0"/>
              <a:t>[X1:=Eliza, X:=Z1]</a:t>
            </a:r>
            <a:r>
              <a:rPr lang="ja-JP" altLang="en-US" sz="2000" dirty="0" smtClean="0"/>
              <a:t>と考えてもよい）</a:t>
            </a:r>
            <a:endParaRPr lang="en-US" altLang="ja-JP" sz="2000" dirty="0" smtClean="0"/>
          </a:p>
          <a:p>
            <a:pPr marL="0" indent="0">
              <a:buFont typeface="Arial" pitchFamily="34" charset="0"/>
              <a:buNone/>
            </a:pPr>
            <a:r>
              <a:rPr lang="en-US" altLang="ja-JP" sz="2000" dirty="0" smtClean="0"/>
              <a:t>?- Parent(Eliza,Y1), Parent(Y1,X).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 </a:t>
            </a:r>
            <a:r>
              <a:rPr lang="ja-JP" altLang="en-US" sz="2000" dirty="0" smtClean="0"/>
              <a:t>ゴールの</a:t>
            </a:r>
            <a:r>
              <a:rPr lang="en-US" altLang="ja-JP" sz="2000" dirty="0" smtClean="0"/>
              <a:t>1</a:t>
            </a:r>
            <a:r>
              <a:rPr lang="ja-JP" altLang="en-US" sz="2000" dirty="0" smtClean="0"/>
              <a:t>つ目の原子論理式を </a:t>
            </a:r>
            <a:r>
              <a:rPr lang="en-US" altLang="ja-JP" sz="2000" dirty="0" smtClean="0"/>
              <a:t>H4</a:t>
            </a:r>
            <a:r>
              <a:rPr lang="ja-JP" altLang="en-US" sz="2000" dirty="0" smtClean="0"/>
              <a:t>のヘッドと単一化。</a:t>
            </a:r>
            <a:endParaRPr lang="en-US" altLang="ja-JP" sz="20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000" dirty="0" smtClean="0"/>
              <a:t>　   </a:t>
            </a:r>
            <a:r>
              <a:rPr lang="en-US" altLang="ja-JP" sz="2000" dirty="0" smtClean="0"/>
              <a:t>[Y1:=Diana]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2000" dirty="0" smtClean="0"/>
              <a:t>?- Parent(Diana, X).</a:t>
            </a:r>
          </a:p>
          <a:p>
            <a:pPr marL="0" indent="0">
              <a:buFont typeface="Arial" pitchFamily="34" charset="0"/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ゴールの</a:t>
            </a:r>
            <a:r>
              <a:rPr lang="en-US" altLang="ja-JP" sz="2000" dirty="0" smtClean="0"/>
              <a:t>1</a:t>
            </a:r>
            <a:r>
              <a:rPr lang="ja-JP" altLang="en-US" sz="2000" dirty="0" smtClean="0"/>
              <a:t>つ目と単一化可能なヘッドをもつホーン節がないので失敗。</a:t>
            </a:r>
            <a:endParaRPr lang="en-US" altLang="ja-JP" sz="2000" dirty="0" smtClean="0"/>
          </a:p>
          <a:p>
            <a:pPr marL="0" indent="0">
              <a:buFont typeface="Arial" pitchFamily="34" charset="0"/>
              <a:buNone/>
            </a:pPr>
            <a:r>
              <a:rPr lang="en-US" altLang="ja-JP" sz="2000" dirty="0" smtClean="0"/>
              <a:t>  </a:t>
            </a:r>
            <a:r>
              <a:rPr lang="ja-JP" altLang="en-US" sz="2000" dirty="0" smtClean="0"/>
              <a:t>バックトラックポイントはもうのこっていないので、失敗する。</a:t>
            </a:r>
            <a:endParaRPr lang="en-US" altLang="ja-JP" sz="2000" dirty="0" smtClean="0"/>
          </a:p>
          <a:p>
            <a:pPr marL="0" indent="0">
              <a:buFont typeface="Arial" pitchFamily="34" charset="0"/>
              <a:buNone/>
            </a:pPr>
            <a:endParaRPr lang="en-US" altLang="ja-JP" sz="2000" dirty="0" smtClean="0"/>
          </a:p>
        </p:txBody>
      </p:sp>
      <p:sp>
        <p:nvSpPr>
          <p:cNvPr id="19" name="正方形/長方形 18"/>
          <p:cNvSpPr/>
          <p:nvPr/>
        </p:nvSpPr>
        <p:spPr>
          <a:xfrm>
            <a:off x="683568" y="1988840"/>
            <a:ext cx="792088" cy="2880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吹き出し 19"/>
          <p:cNvSpPr/>
          <p:nvPr/>
        </p:nvSpPr>
        <p:spPr>
          <a:xfrm>
            <a:off x="2843808" y="980728"/>
            <a:ext cx="914400" cy="612648"/>
          </a:xfrm>
          <a:prstGeom prst="wedgeRoundRectCallout">
            <a:avLst>
              <a:gd name="adj1" fmla="val -198984"/>
              <a:gd name="adj2" fmla="val 113924"/>
              <a:gd name="adj3" fmla="val 16667"/>
            </a:avLst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932958" y="1098271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ヘッド</a:t>
            </a:r>
            <a:endParaRPr kumimoji="1" lang="ja-JP" altLang="en-US" dirty="0"/>
          </a:p>
        </p:txBody>
      </p:sp>
      <p:sp>
        <p:nvSpPr>
          <p:cNvPr id="23" name="角丸四角形吹き出し 22"/>
          <p:cNvSpPr/>
          <p:nvPr/>
        </p:nvSpPr>
        <p:spPr>
          <a:xfrm>
            <a:off x="4211960" y="976613"/>
            <a:ext cx="1567804" cy="612648"/>
          </a:xfrm>
          <a:prstGeom prst="wedgeRoundRectCallout">
            <a:avLst>
              <a:gd name="adj1" fmla="val -98511"/>
              <a:gd name="adj2" fmla="val 116432"/>
              <a:gd name="adj3" fmla="val 16667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1642556" y="1993919"/>
            <a:ext cx="2209364" cy="28803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355976" y="1102386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ボディ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本体）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04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9" grpId="0" animBg="1"/>
      <p:bldP spid="20" grpId="0" animBg="1"/>
      <p:bldP spid="21" grpId="0"/>
      <p:bldP spid="23" grpId="0" animBg="1"/>
      <p:bldP spid="24" grpId="0" animBg="1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解答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144015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H1  Parent(Alice, Bob).</a:t>
            </a:r>
          </a:p>
          <a:p>
            <a:pPr marL="0" indent="0">
              <a:buNone/>
            </a:pPr>
            <a:r>
              <a:rPr lang="en-US" altLang="ja-JP" dirty="0" smtClean="0"/>
              <a:t>H2  Parent(Alice, Chris).</a:t>
            </a:r>
          </a:p>
          <a:p>
            <a:pPr marL="0" indent="0">
              <a:buNone/>
            </a:pPr>
            <a:r>
              <a:rPr kumimoji="1" lang="en-US" altLang="ja-JP" dirty="0" smtClean="0"/>
              <a:t>H3  Parent(Chris, Diana).</a:t>
            </a:r>
          </a:p>
          <a:p>
            <a:pPr marL="0" indent="0">
              <a:buNone/>
            </a:pPr>
            <a:r>
              <a:rPr lang="en-US" altLang="ja-JP" dirty="0" smtClean="0"/>
              <a:t>H4  Parent(Eliza, Diana).</a:t>
            </a:r>
          </a:p>
          <a:p>
            <a:pPr marL="0" indent="0">
              <a:buNone/>
            </a:pPr>
            <a:r>
              <a:rPr lang="en-US" altLang="ja-JP" dirty="0" smtClean="0"/>
              <a:t>H5  GP(X, Z) :- Parent(X,Y), Parent(Y,Z).</a:t>
            </a:r>
            <a:r>
              <a:rPr lang="ja-JP" altLang="en-US" dirty="0" smtClean="0"/>
              <a:t>　</a:t>
            </a:r>
            <a:endParaRPr kumimoji="1" lang="en-US" altLang="ja-JP" dirty="0" smtClean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51520" y="2385447"/>
            <a:ext cx="8568952" cy="435592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dirty="0" smtClean="0"/>
              <a:t>?- GP(Alice, X).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2000" dirty="0" smtClean="0"/>
              <a:t>  H5</a:t>
            </a:r>
            <a:r>
              <a:rPr lang="ja-JP" altLang="en-US" sz="2000" dirty="0" smtClean="0"/>
              <a:t>の変種 </a:t>
            </a:r>
            <a:r>
              <a:rPr lang="en-US" altLang="ja-JP" sz="2000" dirty="0" smtClean="0"/>
              <a:t>H5’  GP(X1,Z1):-P(X1,Y1),P(Y1,Z1). </a:t>
            </a:r>
            <a:r>
              <a:rPr lang="ja-JP" altLang="en-US" sz="2000" dirty="0" smtClean="0"/>
              <a:t>を考え</a:t>
            </a:r>
            <a:r>
              <a:rPr lang="ja-JP" altLang="en-US" sz="2000" dirty="0"/>
              <a:t>、</a:t>
            </a:r>
            <a:r>
              <a:rPr lang="ja-JP" altLang="en-US" sz="2000" dirty="0" smtClean="0"/>
              <a:t>そのヘッドと単一化</a:t>
            </a:r>
            <a:endParaRPr lang="en-US" altLang="ja-JP" sz="20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000" dirty="0"/>
              <a:t>　</a:t>
            </a:r>
            <a:r>
              <a:rPr lang="en-US" altLang="ja-JP" sz="2000" dirty="0" smtClean="0"/>
              <a:t>[X1:=Alice, Z1:=X]</a:t>
            </a:r>
            <a:r>
              <a:rPr lang="ja-JP" altLang="en-US" sz="2000" dirty="0" smtClean="0"/>
              <a:t>　（あるいは</a:t>
            </a:r>
            <a:r>
              <a:rPr lang="en-US" altLang="ja-JP" sz="2000" dirty="0" smtClean="0"/>
              <a:t>[X1:=Alice, X:=Z1]</a:t>
            </a:r>
            <a:r>
              <a:rPr lang="ja-JP" altLang="en-US" sz="2000" dirty="0" smtClean="0"/>
              <a:t>と考えてもよい）</a:t>
            </a:r>
            <a:endParaRPr lang="en-US" altLang="ja-JP" sz="2000" dirty="0" smtClean="0"/>
          </a:p>
          <a:p>
            <a:pPr marL="0" indent="0">
              <a:buFont typeface="Arial" pitchFamily="34" charset="0"/>
              <a:buNone/>
            </a:pPr>
            <a:r>
              <a:rPr lang="en-US" altLang="ja-JP" sz="2000" dirty="0" smtClean="0"/>
              <a:t>?- Parent(Alice,Y1), Parent(Y1,X).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 </a:t>
            </a:r>
            <a:r>
              <a:rPr lang="ja-JP" altLang="en-US" sz="2000" dirty="0" smtClean="0"/>
              <a:t>ゴールの</a:t>
            </a:r>
            <a:r>
              <a:rPr lang="en-US" altLang="ja-JP" sz="2000" dirty="0" smtClean="0"/>
              <a:t>1</a:t>
            </a:r>
            <a:r>
              <a:rPr lang="ja-JP" altLang="en-US" sz="2000" dirty="0" smtClean="0"/>
              <a:t>つ目の原子論理式を </a:t>
            </a:r>
            <a:r>
              <a:rPr lang="en-US" altLang="ja-JP" sz="2000" dirty="0" smtClean="0"/>
              <a:t>H1,H2</a:t>
            </a:r>
            <a:r>
              <a:rPr lang="ja-JP" altLang="en-US" sz="2000" dirty="0" smtClean="0"/>
              <a:t>のヘッドと単一化</a:t>
            </a:r>
            <a:r>
              <a:rPr lang="en-US" altLang="ja-JP" sz="2000" dirty="0" smtClean="0"/>
              <a:t>(※</a:t>
            </a:r>
            <a:r>
              <a:rPr lang="ja-JP" altLang="en-US" sz="2000" dirty="0" smtClean="0"/>
              <a:t>）、まずは</a:t>
            </a:r>
            <a:r>
              <a:rPr lang="en-US" altLang="ja-JP" sz="2000" dirty="0" smtClean="0"/>
              <a:t>H1</a:t>
            </a:r>
            <a:r>
              <a:rPr lang="ja-JP" altLang="en-US" sz="2000" dirty="0" smtClean="0"/>
              <a:t>から。</a:t>
            </a:r>
            <a:endParaRPr lang="en-US" altLang="ja-JP" sz="20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000" dirty="0" smtClean="0"/>
              <a:t>　   </a:t>
            </a:r>
            <a:r>
              <a:rPr lang="en-US" altLang="ja-JP" sz="2000" dirty="0" smtClean="0"/>
              <a:t>[Y1:=Bob]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2000" dirty="0" smtClean="0"/>
              <a:t>?- Parent(Bob, X).</a:t>
            </a:r>
          </a:p>
          <a:p>
            <a:pPr marL="0" indent="0">
              <a:buFont typeface="Arial" pitchFamily="34" charset="0"/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ゴールの</a:t>
            </a:r>
            <a:r>
              <a:rPr lang="en-US" altLang="ja-JP" sz="2000" dirty="0" smtClean="0"/>
              <a:t>1</a:t>
            </a:r>
            <a:r>
              <a:rPr lang="ja-JP" altLang="en-US" sz="2000" dirty="0" smtClean="0"/>
              <a:t>つ目と単一化可能なヘッドをもつホーン節がないので失敗。</a:t>
            </a:r>
            <a:endParaRPr lang="en-US" altLang="ja-JP" sz="20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バックトラックポイント</a:t>
            </a:r>
            <a:r>
              <a:rPr lang="en-US" altLang="ja-JP" sz="2000" dirty="0" smtClean="0"/>
              <a:t>※</a:t>
            </a:r>
            <a:r>
              <a:rPr lang="ja-JP" altLang="en-US" sz="2000" dirty="0" err="1" smtClean="0"/>
              <a:t>まで</a:t>
            </a:r>
            <a:r>
              <a:rPr lang="ja-JP" altLang="en-US" sz="2000" dirty="0" smtClean="0"/>
              <a:t>戻り、</a:t>
            </a:r>
            <a:r>
              <a:rPr lang="en-US" altLang="ja-JP" sz="2000" dirty="0" smtClean="0"/>
              <a:t>H2</a:t>
            </a:r>
            <a:r>
              <a:rPr lang="ja-JP" altLang="en-US" sz="2000" dirty="0" smtClean="0"/>
              <a:t>のヘッドと単一化。</a:t>
            </a:r>
            <a:endParaRPr lang="en-US" altLang="ja-JP" sz="20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000" dirty="0" smtClean="0"/>
              <a:t>　　</a:t>
            </a:r>
            <a:r>
              <a:rPr lang="en-US" altLang="ja-JP" sz="2000" dirty="0" smtClean="0"/>
              <a:t>[Y1:=Chris]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2000" dirty="0" smtClean="0"/>
              <a:t>?- Parent(</a:t>
            </a:r>
            <a:r>
              <a:rPr lang="en-US" altLang="ja-JP" sz="2000" dirty="0" err="1" smtClean="0"/>
              <a:t>Chris,X</a:t>
            </a:r>
            <a:r>
              <a:rPr lang="en-US" altLang="ja-JP" sz="2000" dirty="0" smtClean="0"/>
              <a:t>).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2000" dirty="0" smtClean="0"/>
              <a:t> </a:t>
            </a:r>
            <a:r>
              <a:rPr lang="ja-JP" altLang="en-US" sz="2000" dirty="0" smtClean="0"/>
              <a:t>ゴールの</a:t>
            </a:r>
            <a:r>
              <a:rPr lang="en-US" altLang="ja-JP" sz="2000" dirty="0" smtClean="0"/>
              <a:t>1</a:t>
            </a:r>
            <a:r>
              <a:rPr lang="ja-JP" altLang="en-US" sz="2000" dirty="0" smtClean="0"/>
              <a:t>つ目と</a:t>
            </a:r>
            <a:r>
              <a:rPr lang="en-US" altLang="ja-JP" sz="2000" dirty="0" smtClean="0"/>
              <a:t>H3</a:t>
            </a:r>
            <a:r>
              <a:rPr lang="ja-JP" altLang="en-US" sz="2000" dirty="0" smtClean="0"/>
              <a:t>のヘッドを単一化。</a:t>
            </a:r>
            <a:endParaRPr lang="en-US" altLang="ja-JP" sz="20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000" dirty="0" smtClean="0"/>
              <a:t>　　</a:t>
            </a:r>
            <a:r>
              <a:rPr lang="en-US" altLang="ja-JP" sz="2000" dirty="0" smtClean="0"/>
              <a:t>[X:=Diana]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2000" dirty="0" smtClean="0"/>
              <a:t>?-.   </a:t>
            </a:r>
            <a:r>
              <a:rPr lang="ja-JP" altLang="en-US" sz="2000" dirty="0" smtClean="0"/>
              <a:t>成功</a:t>
            </a:r>
            <a:r>
              <a:rPr lang="en-US" altLang="ja-JP" sz="2000" dirty="0" smtClean="0"/>
              <a:t>!  </a:t>
            </a:r>
            <a:r>
              <a:rPr lang="ja-JP" altLang="en-US" sz="2000" dirty="0" smtClean="0"/>
              <a:t>　ここまでの代入をまとめると </a:t>
            </a:r>
            <a:r>
              <a:rPr lang="en-US" altLang="ja-JP" sz="2000" dirty="0" smtClean="0"/>
              <a:t>[X:=Diana,X1:=Alice,Y1:=Chris,Z1:=Diana]</a:t>
            </a:r>
          </a:p>
          <a:p>
            <a:pPr marL="0" indent="0">
              <a:buFont typeface="Arial" pitchFamily="34" charset="0"/>
              <a:buNone/>
            </a:pPr>
            <a:r>
              <a:rPr lang="ja-JP" altLang="en-US" sz="2000" dirty="0" smtClean="0"/>
              <a:t>　　</a:t>
            </a:r>
            <a:r>
              <a:rPr lang="en-US" altLang="ja-JP" sz="2000" dirty="0" smtClean="0"/>
              <a:t>(next)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2000" dirty="0" smtClean="0"/>
              <a:t>     </a:t>
            </a:r>
            <a:r>
              <a:rPr lang="ja-JP" altLang="en-US" sz="2000" dirty="0" smtClean="0"/>
              <a:t>バックトラックポイントはもうのこっていないので、失敗する。</a:t>
            </a:r>
            <a:endParaRPr lang="en-US" altLang="ja-JP" sz="2000" dirty="0" smtClean="0"/>
          </a:p>
          <a:p>
            <a:pPr marL="0" indent="0">
              <a:buFont typeface="Arial" pitchFamily="34" charset="0"/>
              <a:buNone/>
            </a:pPr>
            <a:endParaRPr lang="en-US" altLang="ja-JP" sz="2000" dirty="0" smtClean="0"/>
          </a:p>
        </p:txBody>
      </p:sp>
      <p:sp>
        <p:nvSpPr>
          <p:cNvPr id="19" name="正方形/長方形 18"/>
          <p:cNvSpPr/>
          <p:nvPr/>
        </p:nvSpPr>
        <p:spPr>
          <a:xfrm>
            <a:off x="683568" y="1988840"/>
            <a:ext cx="792088" cy="2880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吹き出し 19"/>
          <p:cNvSpPr/>
          <p:nvPr/>
        </p:nvSpPr>
        <p:spPr>
          <a:xfrm>
            <a:off x="2843808" y="980728"/>
            <a:ext cx="914400" cy="612648"/>
          </a:xfrm>
          <a:prstGeom prst="wedgeRoundRectCallout">
            <a:avLst>
              <a:gd name="adj1" fmla="val -198984"/>
              <a:gd name="adj2" fmla="val 113924"/>
              <a:gd name="adj3" fmla="val 16667"/>
            </a:avLst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932958" y="1098271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ヘッド</a:t>
            </a:r>
            <a:endParaRPr kumimoji="1" lang="ja-JP" altLang="en-US" dirty="0"/>
          </a:p>
        </p:txBody>
      </p:sp>
      <p:sp>
        <p:nvSpPr>
          <p:cNvPr id="23" name="角丸四角形吹き出し 22"/>
          <p:cNvSpPr/>
          <p:nvPr/>
        </p:nvSpPr>
        <p:spPr>
          <a:xfrm>
            <a:off x="4211960" y="976613"/>
            <a:ext cx="1567804" cy="612648"/>
          </a:xfrm>
          <a:prstGeom prst="wedgeRoundRectCallout">
            <a:avLst>
              <a:gd name="adj1" fmla="val -98511"/>
              <a:gd name="adj2" fmla="val 116432"/>
              <a:gd name="adj3" fmla="val 16667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1642556" y="1993919"/>
            <a:ext cx="2209364" cy="28803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355976" y="1102386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ボディ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本体）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769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9" grpId="0" animBg="1"/>
      <p:bldP spid="20" grpId="0" animBg="1"/>
      <p:bldP spid="21" grpId="0"/>
      <p:bldP spid="23" grpId="0" animBg="1"/>
      <p:bldP spid="24" grpId="0" animBg="1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187624" cy="90872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例</a:t>
            </a:r>
            <a:r>
              <a:rPr lang="ja-JP" altLang="en-US" dirty="0"/>
              <a:t>１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49597" y="739893"/>
            <a:ext cx="2157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H1   P :- Q.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49597" y="1168335"/>
            <a:ext cx="21714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H2   </a:t>
            </a:r>
            <a:r>
              <a:rPr lang="en-US" altLang="ja-JP" sz="3600" dirty="0"/>
              <a:t>Q</a:t>
            </a:r>
            <a:r>
              <a:rPr kumimoji="1" lang="en-US" altLang="ja-JP" sz="3600" dirty="0" smtClean="0"/>
              <a:t> :- R.</a:t>
            </a:r>
            <a:endParaRPr kumimoji="1" lang="ja-JP" altLang="en-US" sz="3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49597" y="1596777"/>
            <a:ext cx="13875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H3   </a:t>
            </a:r>
            <a:r>
              <a:rPr lang="en-US" altLang="ja-JP" sz="3600" dirty="0"/>
              <a:t>R</a:t>
            </a:r>
            <a:r>
              <a:rPr kumimoji="1"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09573" y="2947741"/>
            <a:ext cx="1778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G1   </a:t>
            </a:r>
            <a:r>
              <a:rPr lang="en-US" altLang="ja-JP" sz="3600" dirty="0" smtClean="0"/>
              <a:t>?- </a:t>
            </a:r>
            <a:r>
              <a:rPr lang="en-US" altLang="ja-JP" sz="3600" dirty="0" smtClean="0">
                <a:solidFill>
                  <a:srgbClr val="FF0000"/>
                </a:solidFill>
              </a:rPr>
              <a:t>P</a:t>
            </a:r>
            <a:r>
              <a:rPr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141677" y="709581"/>
            <a:ext cx="2238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H1   Q </a:t>
            </a:r>
            <a:r>
              <a:rPr kumimoji="1" lang="ja-JP" altLang="en-US" sz="3600" dirty="0" smtClean="0"/>
              <a:t>⊃ </a:t>
            </a:r>
            <a:r>
              <a:rPr kumimoji="1" lang="en-US" altLang="ja-JP" sz="3600" dirty="0" smtClean="0"/>
              <a:t>P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41677" y="1142563"/>
            <a:ext cx="2249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H2   </a:t>
            </a:r>
            <a:r>
              <a:rPr lang="en-US" altLang="ja-JP" sz="3600" dirty="0" smtClean="0"/>
              <a:t>R </a:t>
            </a:r>
            <a:r>
              <a:rPr lang="ja-JP" altLang="en-US" sz="3600" dirty="0" smtClean="0"/>
              <a:t>⊃ </a:t>
            </a:r>
            <a:r>
              <a:rPr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41677" y="1571005"/>
            <a:ext cx="1268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H3   </a:t>
            </a:r>
            <a:r>
              <a:rPr lang="en-US" altLang="ja-JP" sz="3600" dirty="0" smtClean="0"/>
              <a:t>R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41400" y="4947604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P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4786905" y="4947604"/>
            <a:ext cx="2808356" cy="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786905" y="4301273"/>
            <a:ext cx="1196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Q</a:t>
            </a:r>
            <a:r>
              <a:rPr lang="ja-JP" altLang="en-US" sz="3600" dirty="0" smtClean="0"/>
              <a:t>⊃</a:t>
            </a:r>
            <a:r>
              <a:rPr lang="en-US" altLang="ja-JP" sz="3600" dirty="0" smtClean="0"/>
              <a:t>P</a:t>
            </a:r>
            <a:endParaRPr kumimoji="1" lang="ja-JP" altLang="en-US" sz="36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884141" y="4300825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>
                <a:solidFill>
                  <a:srgbClr val="00B0F0"/>
                </a:solidFill>
              </a:rPr>
              <a:t>Q</a:t>
            </a:r>
            <a:endParaRPr kumimoji="1" lang="ja-JP" altLang="en-US" sz="3600" dirty="0">
              <a:solidFill>
                <a:srgbClr val="00B0F0"/>
              </a:solidFill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6329686" y="4300825"/>
            <a:ext cx="1751502" cy="44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6185116" y="3666315"/>
            <a:ext cx="1207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R</a:t>
            </a:r>
            <a:r>
              <a:rPr lang="ja-JP" altLang="en-US" sz="3600" dirty="0" smtClean="0"/>
              <a:t>⊃</a:t>
            </a:r>
            <a:r>
              <a:rPr lang="en-US" altLang="ja-JP" sz="3600" dirty="0"/>
              <a:t>Q</a:t>
            </a:r>
            <a:endParaRPr kumimoji="1" lang="ja-JP" altLang="en-US" sz="3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647713" y="3642903"/>
            <a:ext cx="434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>
                <a:solidFill>
                  <a:srgbClr val="FFC000"/>
                </a:solidFill>
              </a:rPr>
              <a:t>R</a:t>
            </a:r>
            <a:endParaRPr kumimoji="1" lang="ja-JP" altLang="en-US" sz="3600" dirty="0">
              <a:solidFill>
                <a:srgbClr val="FFC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032164" y="3795476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H1</a:t>
            </a:r>
            <a:endParaRPr kumimoji="1" lang="ja-JP" altLang="en-US" sz="3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409973" y="3149145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H2</a:t>
            </a:r>
            <a:endParaRPr kumimoji="1" lang="ja-JP" altLang="en-US" sz="3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512259" y="3139814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H3</a:t>
            </a:r>
            <a:endParaRPr kumimoji="1" lang="ja-JP" altLang="en-US" sz="3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09573" y="3515625"/>
            <a:ext cx="19094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G2   </a:t>
            </a:r>
            <a:r>
              <a:rPr lang="en-US" altLang="ja-JP" sz="3600" dirty="0" smtClean="0"/>
              <a:t>?- </a:t>
            </a:r>
            <a:r>
              <a:rPr lang="en-US" altLang="ja-JP" sz="3600" dirty="0" smtClean="0">
                <a:solidFill>
                  <a:srgbClr val="00B0F0"/>
                </a:solidFill>
              </a:rPr>
              <a:t>Q</a:t>
            </a:r>
            <a:r>
              <a:rPr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09573" y="4083509"/>
            <a:ext cx="1850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G3   </a:t>
            </a:r>
            <a:r>
              <a:rPr lang="en-US" altLang="ja-JP" sz="3600" dirty="0" smtClean="0"/>
              <a:t>?- </a:t>
            </a:r>
            <a:r>
              <a:rPr lang="en-US" altLang="ja-JP" sz="3600" dirty="0">
                <a:solidFill>
                  <a:srgbClr val="FFC000"/>
                </a:solidFill>
              </a:rPr>
              <a:t>R</a:t>
            </a:r>
            <a:r>
              <a:rPr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09573" y="4651394"/>
            <a:ext cx="27478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G4   </a:t>
            </a:r>
            <a:r>
              <a:rPr lang="en-US" altLang="ja-JP" sz="3600" dirty="0" smtClean="0"/>
              <a:t>?-.     (ok)</a:t>
            </a:r>
            <a:endParaRPr kumimoji="1" lang="ja-JP" altLang="en-US" sz="3600" dirty="0"/>
          </a:p>
        </p:txBody>
      </p:sp>
      <p:sp>
        <p:nvSpPr>
          <p:cNvPr id="36" name="角丸四角形 35"/>
          <p:cNvSpPr/>
          <p:nvPr/>
        </p:nvSpPr>
        <p:spPr>
          <a:xfrm>
            <a:off x="809573" y="739893"/>
            <a:ext cx="2466283" cy="175300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角丸四角形 36"/>
          <p:cNvSpPr/>
          <p:nvPr/>
        </p:nvSpPr>
        <p:spPr>
          <a:xfrm>
            <a:off x="5068207" y="720275"/>
            <a:ext cx="2466283" cy="175300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611560" y="2947741"/>
            <a:ext cx="3240360" cy="27855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4624720" y="3013311"/>
            <a:ext cx="3979728" cy="26543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22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22" grpId="0"/>
      <p:bldP spid="23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187624" cy="90872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例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49597" y="739893"/>
            <a:ext cx="2600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H1   Q :- R, S.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49597" y="1168335"/>
            <a:ext cx="2069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H2   </a:t>
            </a:r>
            <a:r>
              <a:rPr lang="en-US" altLang="ja-JP" sz="3600" dirty="0" smtClean="0"/>
              <a:t>R </a:t>
            </a:r>
            <a:r>
              <a:rPr kumimoji="1" lang="en-US" altLang="ja-JP" sz="3600" dirty="0" smtClean="0"/>
              <a:t>:- </a:t>
            </a:r>
            <a:r>
              <a:rPr lang="en-US" altLang="ja-JP" sz="3600" dirty="0"/>
              <a:t>S</a:t>
            </a:r>
            <a:r>
              <a:rPr kumimoji="1"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49597" y="1596777"/>
            <a:ext cx="13468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H3   </a:t>
            </a:r>
            <a:r>
              <a:rPr lang="en-US" altLang="ja-JP" sz="3600" dirty="0" smtClean="0"/>
              <a:t>S</a:t>
            </a:r>
            <a:r>
              <a:rPr kumimoji="1"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09573" y="2947741"/>
            <a:ext cx="19094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G1   </a:t>
            </a:r>
            <a:r>
              <a:rPr lang="en-US" altLang="ja-JP" sz="3600" dirty="0" smtClean="0"/>
              <a:t>?- </a:t>
            </a:r>
            <a:r>
              <a:rPr lang="en-US" altLang="ja-JP" sz="3600" dirty="0">
                <a:solidFill>
                  <a:srgbClr val="FF0000"/>
                </a:solidFill>
              </a:rPr>
              <a:t>Q</a:t>
            </a:r>
            <a:r>
              <a:rPr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141677" y="709581"/>
            <a:ext cx="2922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H1   R</a:t>
            </a:r>
            <a:r>
              <a:rPr kumimoji="1" lang="ja-JP" altLang="en-US" sz="3600" dirty="0" smtClean="0"/>
              <a:t>∧</a:t>
            </a:r>
            <a:r>
              <a:rPr kumimoji="1" lang="en-US" altLang="ja-JP" sz="3600" dirty="0" smtClean="0"/>
              <a:t>S </a:t>
            </a:r>
            <a:r>
              <a:rPr kumimoji="1" lang="ja-JP" altLang="en-US" sz="3600" dirty="0" smtClean="0"/>
              <a:t>⊃ </a:t>
            </a:r>
            <a:r>
              <a:rPr lang="en-US" altLang="ja-JP" sz="3600" dirty="0"/>
              <a:t>Q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41677" y="1142563"/>
            <a:ext cx="2149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H2   </a:t>
            </a:r>
            <a:r>
              <a:rPr lang="en-US" altLang="ja-JP" sz="3600" dirty="0"/>
              <a:t>S</a:t>
            </a:r>
            <a:r>
              <a:rPr lang="en-US" altLang="ja-JP" sz="3600" dirty="0" smtClean="0"/>
              <a:t> </a:t>
            </a:r>
            <a:r>
              <a:rPr lang="ja-JP" altLang="en-US" sz="3600" dirty="0" smtClean="0"/>
              <a:t>⊃ </a:t>
            </a:r>
            <a:r>
              <a:rPr lang="en-US" altLang="ja-JP" sz="3600" dirty="0"/>
              <a:t>R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41677" y="1571005"/>
            <a:ext cx="12298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H3   </a:t>
            </a:r>
            <a:r>
              <a:rPr lang="en-US" altLang="ja-JP" sz="3600" dirty="0"/>
              <a:t>S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41400" y="5157192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>
                <a:solidFill>
                  <a:srgbClr val="FF0000"/>
                </a:solidFill>
              </a:rPr>
              <a:t>Q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 flipV="1">
            <a:off x="4310440" y="5156744"/>
            <a:ext cx="3753832" cy="44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310440" y="4510861"/>
            <a:ext cx="18806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R</a:t>
            </a:r>
            <a:r>
              <a:rPr lang="ja-JP" altLang="en-US" sz="3600" dirty="0" smtClean="0"/>
              <a:t>∧</a:t>
            </a:r>
            <a:r>
              <a:rPr lang="en-US" altLang="ja-JP" sz="3600" dirty="0" smtClean="0"/>
              <a:t>S</a:t>
            </a:r>
            <a:r>
              <a:rPr lang="ja-JP" altLang="en-US" sz="3600" dirty="0" smtClean="0"/>
              <a:t>⊃</a:t>
            </a:r>
            <a:r>
              <a:rPr lang="en-US" altLang="ja-JP" sz="3600" dirty="0"/>
              <a:t>Q</a:t>
            </a:r>
            <a:endParaRPr kumimoji="1" lang="ja-JP" altLang="en-US" sz="36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884141" y="4510413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>
                <a:solidFill>
                  <a:srgbClr val="00B0F0"/>
                </a:solidFill>
              </a:rPr>
              <a:t>R</a:t>
            </a:r>
            <a:r>
              <a:rPr lang="ja-JP" altLang="en-US" sz="3600" dirty="0" smtClean="0">
                <a:solidFill>
                  <a:srgbClr val="00B0F0"/>
                </a:solidFill>
              </a:rPr>
              <a:t>∧</a:t>
            </a:r>
            <a:r>
              <a:rPr lang="en-US" altLang="ja-JP" sz="3600" dirty="0" smtClean="0">
                <a:solidFill>
                  <a:srgbClr val="00B0F0"/>
                </a:solidFill>
              </a:rPr>
              <a:t>S</a:t>
            </a:r>
            <a:endParaRPr kumimoji="1" lang="ja-JP" altLang="en-US" sz="3600" dirty="0">
              <a:solidFill>
                <a:srgbClr val="00B0F0"/>
              </a:solidFill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 flipV="1">
            <a:off x="6329686" y="4498822"/>
            <a:ext cx="2274762" cy="11591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6522392" y="3930280"/>
            <a:ext cx="434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>
                <a:solidFill>
                  <a:srgbClr val="00B0F0"/>
                </a:solidFill>
              </a:rPr>
              <a:t>R</a:t>
            </a:r>
            <a:endParaRPr kumimoji="1" lang="ja-JP" altLang="en-US" sz="3600" dirty="0">
              <a:solidFill>
                <a:srgbClr val="00B0F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083324" y="3876289"/>
            <a:ext cx="396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>
                <a:solidFill>
                  <a:srgbClr val="00B0F0"/>
                </a:solidFill>
              </a:rPr>
              <a:t>S</a:t>
            </a:r>
            <a:endParaRPr kumimoji="1" lang="ja-JP" altLang="en-US" sz="3600" dirty="0">
              <a:solidFill>
                <a:srgbClr val="00B0F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97940" y="4005064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H1</a:t>
            </a:r>
            <a:endParaRPr kumimoji="1" lang="ja-JP" altLang="en-US" sz="3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09573" y="3515625"/>
            <a:ext cx="2279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G2   </a:t>
            </a:r>
            <a:r>
              <a:rPr lang="en-US" altLang="ja-JP" sz="3600" dirty="0" smtClean="0"/>
              <a:t>?- </a:t>
            </a:r>
            <a:r>
              <a:rPr lang="en-US" altLang="ja-JP" sz="3600" dirty="0" smtClean="0">
                <a:solidFill>
                  <a:srgbClr val="00B0F0"/>
                </a:solidFill>
              </a:rPr>
              <a:t>R, S</a:t>
            </a:r>
            <a:r>
              <a:rPr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09573" y="4083509"/>
            <a:ext cx="22413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G3   </a:t>
            </a:r>
            <a:r>
              <a:rPr lang="en-US" altLang="ja-JP" sz="3600" dirty="0" smtClean="0"/>
              <a:t>?- </a:t>
            </a:r>
            <a:r>
              <a:rPr lang="en-US" altLang="ja-JP" sz="3600" dirty="0" smtClean="0">
                <a:solidFill>
                  <a:srgbClr val="FFC000"/>
                </a:solidFill>
              </a:rPr>
              <a:t>S, </a:t>
            </a:r>
            <a:r>
              <a:rPr lang="en-US" altLang="ja-JP" sz="3600" dirty="0" smtClean="0">
                <a:solidFill>
                  <a:srgbClr val="00B0F0"/>
                </a:solidFill>
              </a:rPr>
              <a:t>S</a:t>
            </a:r>
            <a:r>
              <a:rPr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09573" y="4651394"/>
            <a:ext cx="18101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G4   </a:t>
            </a:r>
            <a:r>
              <a:rPr lang="en-US" altLang="ja-JP" sz="3600" dirty="0" smtClean="0"/>
              <a:t>?- </a:t>
            </a:r>
            <a:r>
              <a:rPr lang="en-US" altLang="ja-JP" sz="3600" dirty="0" smtClean="0">
                <a:solidFill>
                  <a:srgbClr val="00B0F0"/>
                </a:solidFill>
              </a:rPr>
              <a:t>S</a:t>
            </a:r>
            <a:r>
              <a:rPr lang="en-US" altLang="ja-JP" sz="3600" dirty="0" smtClean="0"/>
              <a:t>.</a:t>
            </a:r>
            <a:endParaRPr kumimoji="1" lang="ja-JP" altLang="en-US" sz="3600" dirty="0"/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5833026" y="4006780"/>
            <a:ext cx="1751502" cy="44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5732145" y="3360897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S</a:t>
            </a:r>
            <a:r>
              <a:rPr lang="ja-JP" altLang="en-US" sz="3600" dirty="0" smtClean="0"/>
              <a:t>⊃</a:t>
            </a:r>
            <a:r>
              <a:rPr lang="en-US" altLang="ja-JP" sz="3600" dirty="0" smtClean="0"/>
              <a:t>R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863830" y="2888694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H2</a:t>
            </a:r>
            <a:endParaRPr kumimoji="1" lang="ja-JP" altLang="en-US" sz="36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948082" y="3360897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H3</a:t>
            </a:r>
            <a:endParaRPr kumimoji="1" lang="ja-JP" altLang="en-US" sz="36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041877" y="3360897"/>
            <a:ext cx="396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>
                <a:solidFill>
                  <a:srgbClr val="FFC000"/>
                </a:solidFill>
              </a:rPr>
              <a:t>S</a:t>
            </a:r>
            <a:endParaRPr kumimoji="1" lang="ja-JP" altLang="en-US" sz="3600" dirty="0">
              <a:solidFill>
                <a:srgbClr val="FFC00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873999" y="2869294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H3</a:t>
            </a:r>
            <a:endParaRPr kumimoji="1" lang="ja-JP" altLang="en-US" sz="36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809573" y="5297724"/>
            <a:ext cx="2852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G5   </a:t>
            </a:r>
            <a:r>
              <a:rPr lang="en-US" altLang="ja-JP" sz="3600" dirty="0" smtClean="0"/>
              <a:t>?- .     (ok)</a:t>
            </a:r>
            <a:endParaRPr kumimoji="1" lang="ja-JP" altLang="en-US" sz="3600" dirty="0"/>
          </a:p>
        </p:txBody>
      </p:sp>
      <p:sp>
        <p:nvSpPr>
          <p:cNvPr id="39" name="正方形/長方形 38"/>
          <p:cNvSpPr/>
          <p:nvPr/>
        </p:nvSpPr>
        <p:spPr>
          <a:xfrm>
            <a:off x="574366" y="2806696"/>
            <a:ext cx="3349561" cy="31373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4189049" y="2806695"/>
            <a:ext cx="4703431" cy="31373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角丸四角形 41"/>
          <p:cNvSpPr/>
          <p:nvPr/>
        </p:nvSpPr>
        <p:spPr>
          <a:xfrm>
            <a:off x="809573" y="739893"/>
            <a:ext cx="2852063" cy="15032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角丸四角形 42"/>
          <p:cNvSpPr/>
          <p:nvPr/>
        </p:nvSpPr>
        <p:spPr>
          <a:xfrm>
            <a:off x="5060603" y="714121"/>
            <a:ext cx="3022721" cy="15032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19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22" grpId="0"/>
      <p:bldP spid="23" grpId="0"/>
      <p:bldP spid="30" grpId="0"/>
      <p:bldP spid="33" grpId="0"/>
      <p:bldP spid="34" grpId="0"/>
      <p:bldP spid="35" grpId="0"/>
      <p:bldP spid="25" grpId="0"/>
      <p:bldP spid="27" grpId="0"/>
      <p:bldP spid="28" grpId="0"/>
      <p:bldP spid="36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714629" cy="90872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例</a:t>
            </a:r>
            <a:r>
              <a:rPr lang="en-US" altLang="ja-JP" dirty="0" smtClean="0"/>
              <a:t>3-1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49597" y="739893"/>
            <a:ext cx="2653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H1   P :- Q, R.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49597" y="1166830"/>
            <a:ext cx="2058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H2   </a:t>
            </a:r>
            <a:r>
              <a:rPr lang="en-US" altLang="ja-JP" sz="3600" dirty="0"/>
              <a:t>P</a:t>
            </a:r>
            <a:r>
              <a:rPr lang="en-US" altLang="ja-JP" sz="3600" dirty="0" smtClean="0"/>
              <a:t> </a:t>
            </a:r>
            <a:r>
              <a:rPr kumimoji="1" lang="en-US" altLang="ja-JP" sz="3600" dirty="0" smtClean="0"/>
              <a:t>:- </a:t>
            </a:r>
            <a:r>
              <a:rPr lang="en-US" altLang="ja-JP" sz="3600" dirty="0"/>
              <a:t>S</a:t>
            </a:r>
            <a:r>
              <a:rPr kumimoji="1"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49597" y="1593767"/>
            <a:ext cx="2130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H3   Q :- </a:t>
            </a:r>
            <a:r>
              <a:rPr lang="en-US" altLang="ja-JP" sz="3600" dirty="0" smtClean="0"/>
              <a:t>S</a:t>
            </a:r>
            <a:r>
              <a:rPr kumimoji="1"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09573" y="2947741"/>
            <a:ext cx="1778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G1   </a:t>
            </a:r>
            <a:r>
              <a:rPr lang="en-US" altLang="ja-JP" sz="3600" dirty="0" smtClean="0"/>
              <a:t>?- </a:t>
            </a:r>
            <a:r>
              <a:rPr lang="en-US" altLang="ja-JP" sz="3600" dirty="0" smtClean="0">
                <a:solidFill>
                  <a:srgbClr val="FF0000"/>
                </a:solidFill>
              </a:rPr>
              <a:t>P</a:t>
            </a:r>
            <a:r>
              <a:rPr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141677" y="709581"/>
            <a:ext cx="2949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H1   Q</a:t>
            </a:r>
            <a:r>
              <a:rPr kumimoji="1" lang="ja-JP" altLang="en-US" sz="3600" dirty="0" smtClean="0"/>
              <a:t>∧</a:t>
            </a:r>
            <a:r>
              <a:rPr lang="en-US" altLang="ja-JP" sz="3600" dirty="0"/>
              <a:t>R</a:t>
            </a:r>
            <a:r>
              <a:rPr kumimoji="1" lang="en-US" altLang="ja-JP" sz="3600" dirty="0" smtClean="0"/>
              <a:t> </a:t>
            </a:r>
            <a:r>
              <a:rPr kumimoji="1" lang="ja-JP" altLang="en-US" sz="3600" dirty="0" smtClean="0"/>
              <a:t>⊃ </a:t>
            </a:r>
            <a:r>
              <a:rPr lang="en-US" altLang="ja-JP" sz="3600" dirty="0" smtClean="0"/>
              <a:t>P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41677" y="1142563"/>
            <a:ext cx="2138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H2   </a:t>
            </a:r>
            <a:r>
              <a:rPr lang="en-US" altLang="ja-JP" sz="3600" dirty="0"/>
              <a:t>S</a:t>
            </a:r>
            <a:r>
              <a:rPr lang="en-US" altLang="ja-JP" sz="3600" dirty="0" smtClean="0"/>
              <a:t> </a:t>
            </a:r>
            <a:r>
              <a:rPr lang="ja-JP" altLang="en-US" sz="3600" dirty="0" smtClean="0"/>
              <a:t>⊃ </a:t>
            </a:r>
            <a:r>
              <a:rPr lang="en-US" altLang="ja-JP" sz="3600" dirty="0" smtClean="0"/>
              <a:t>P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41677" y="1571005"/>
            <a:ext cx="2210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H3   </a:t>
            </a:r>
            <a:r>
              <a:rPr lang="en-US" altLang="ja-JP" sz="3600" dirty="0" smtClean="0"/>
              <a:t>S</a:t>
            </a:r>
            <a:r>
              <a:rPr lang="ja-JP" altLang="en-US" sz="3600" dirty="0"/>
              <a:t> </a:t>
            </a:r>
            <a:r>
              <a:rPr lang="ja-JP" altLang="en-US" sz="3600" dirty="0" smtClean="0"/>
              <a:t>⊃ </a:t>
            </a:r>
            <a:r>
              <a:rPr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41400" y="5157192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P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 flipV="1">
            <a:off x="4310440" y="5156744"/>
            <a:ext cx="3753832" cy="44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310440" y="4510861"/>
            <a:ext cx="1907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Q</a:t>
            </a:r>
            <a:r>
              <a:rPr lang="ja-JP" altLang="en-US" sz="3600" dirty="0" smtClean="0"/>
              <a:t>∧</a:t>
            </a:r>
            <a:r>
              <a:rPr lang="en-US" altLang="ja-JP" sz="3600" dirty="0"/>
              <a:t>R</a:t>
            </a:r>
            <a:r>
              <a:rPr lang="ja-JP" altLang="en-US" sz="3600" dirty="0" smtClean="0"/>
              <a:t>⊃</a:t>
            </a:r>
            <a:r>
              <a:rPr lang="en-US" altLang="ja-JP" sz="3600" dirty="0" smtClean="0"/>
              <a:t>P</a:t>
            </a:r>
            <a:endParaRPr kumimoji="1" lang="ja-JP" altLang="en-US" sz="36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884141" y="4510413"/>
            <a:ext cx="1207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>
                <a:solidFill>
                  <a:srgbClr val="00B0F0"/>
                </a:solidFill>
              </a:rPr>
              <a:t>Q</a:t>
            </a:r>
            <a:r>
              <a:rPr lang="ja-JP" altLang="en-US" sz="3600" dirty="0" smtClean="0">
                <a:solidFill>
                  <a:srgbClr val="00B0F0"/>
                </a:solidFill>
              </a:rPr>
              <a:t>∧</a:t>
            </a:r>
            <a:r>
              <a:rPr lang="en-US" altLang="ja-JP" sz="3600" dirty="0">
                <a:solidFill>
                  <a:srgbClr val="00B0F0"/>
                </a:solidFill>
              </a:rPr>
              <a:t>R</a:t>
            </a:r>
            <a:endParaRPr kumimoji="1" lang="ja-JP" altLang="en-US" sz="3600" dirty="0">
              <a:solidFill>
                <a:srgbClr val="00B0F0"/>
              </a:solidFill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 flipV="1">
            <a:off x="6329686" y="4498822"/>
            <a:ext cx="2274762" cy="11591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6522392" y="3930280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>
                <a:solidFill>
                  <a:srgbClr val="00B0F0"/>
                </a:solidFill>
              </a:rPr>
              <a:t>Q</a:t>
            </a:r>
            <a:endParaRPr kumimoji="1" lang="ja-JP" altLang="en-US" sz="3600" dirty="0">
              <a:solidFill>
                <a:srgbClr val="00B0F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083324" y="3876289"/>
            <a:ext cx="434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>
                <a:solidFill>
                  <a:srgbClr val="00B0F0"/>
                </a:solidFill>
              </a:rPr>
              <a:t>R</a:t>
            </a:r>
            <a:endParaRPr kumimoji="1" lang="ja-JP" altLang="en-US" sz="3600" dirty="0">
              <a:solidFill>
                <a:srgbClr val="00B0F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97940" y="4005064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H1</a:t>
            </a:r>
            <a:endParaRPr kumimoji="1" lang="ja-JP" altLang="en-US" sz="3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09573" y="3515625"/>
            <a:ext cx="2405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G2   </a:t>
            </a:r>
            <a:r>
              <a:rPr lang="en-US" altLang="ja-JP" sz="3600" dirty="0" smtClean="0"/>
              <a:t>?- </a:t>
            </a:r>
            <a:r>
              <a:rPr lang="en-US" altLang="ja-JP" sz="3600" dirty="0">
                <a:solidFill>
                  <a:srgbClr val="00B0F0"/>
                </a:solidFill>
              </a:rPr>
              <a:t>Q</a:t>
            </a:r>
            <a:r>
              <a:rPr lang="en-US" altLang="ja-JP" sz="3600" dirty="0" smtClean="0">
                <a:solidFill>
                  <a:srgbClr val="00B0F0"/>
                </a:solidFill>
              </a:rPr>
              <a:t>, </a:t>
            </a:r>
            <a:r>
              <a:rPr lang="en-US" altLang="ja-JP" sz="3600" dirty="0">
                <a:solidFill>
                  <a:srgbClr val="00B0F0"/>
                </a:solidFill>
              </a:rPr>
              <a:t>R</a:t>
            </a:r>
            <a:r>
              <a:rPr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09573" y="4083509"/>
            <a:ext cx="2282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G3   </a:t>
            </a:r>
            <a:r>
              <a:rPr lang="en-US" altLang="ja-JP" sz="3600" dirty="0" smtClean="0"/>
              <a:t>?- </a:t>
            </a:r>
            <a:r>
              <a:rPr lang="en-US" altLang="ja-JP" sz="3600" dirty="0" smtClean="0">
                <a:solidFill>
                  <a:srgbClr val="FFC000"/>
                </a:solidFill>
              </a:rPr>
              <a:t>S, </a:t>
            </a:r>
            <a:r>
              <a:rPr lang="en-US" altLang="ja-JP" sz="3600" dirty="0">
                <a:solidFill>
                  <a:srgbClr val="00B0F0"/>
                </a:solidFill>
              </a:rPr>
              <a:t>R</a:t>
            </a:r>
            <a:r>
              <a:rPr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09573" y="4651394"/>
            <a:ext cx="1850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G4   </a:t>
            </a:r>
            <a:r>
              <a:rPr lang="en-US" altLang="ja-JP" sz="3600" dirty="0" smtClean="0"/>
              <a:t>?- </a:t>
            </a:r>
            <a:r>
              <a:rPr lang="en-US" altLang="ja-JP" sz="3600" dirty="0">
                <a:solidFill>
                  <a:srgbClr val="00B0F0"/>
                </a:solidFill>
              </a:rPr>
              <a:t>R</a:t>
            </a:r>
            <a:r>
              <a:rPr lang="en-US" altLang="ja-JP" sz="3600" dirty="0" smtClean="0"/>
              <a:t>.</a:t>
            </a:r>
            <a:endParaRPr kumimoji="1" lang="ja-JP" altLang="en-US" sz="3600" dirty="0"/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5833026" y="4006780"/>
            <a:ext cx="1751502" cy="44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5732145" y="3360897"/>
            <a:ext cx="11689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S</a:t>
            </a:r>
            <a:r>
              <a:rPr lang="ja-JP" altLang="en-US" sz="3600" dirty="0" smtClean="0"/>
              <a:t>⊃</a:t>
            </a:r>
            <a:r>
              <a:rPr lang="en-US" altLang="ja-JP" sz="3600" dirty="0"/>
              <a:t>Q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863830" y="2888694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H3</a:t>
            </a:r>
            <a:endParaRPr kumimoji="1" lang="ja-JP" altLang="en-US" sz="36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041877" y="3360897"/>
            <a:ext cx="396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>
                <a:solidFill>
                  <a:srgbClr val="FFC000"/>
                </a:solidFill>
              </a:rPr>
              <a:t>S</a:t>
            </a:r>
            <a:endParaRPr kumimoji="1" lang="ja-JP" altLang="en-US" sz="3600" dirty="0">
              <a:solidFill>
                <a:srgbClr val="FFC00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873999" y="2869294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H4</a:t>
            </a:r>
            <a:endParaRPr kumimoji="1" lang="ja-JP" altLang="en-US" sz="36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832007" y="5190585"/>
            <a:ext cx="14452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>
                <a:solidFill>
                  <a:srgbClr val="FF0000"/>
                </a:solidFill>
              </a:rPr>
              <a:t> </a:t>
            </a:r>
            <a:r>
              <a:rPr lang="en-US" altLang="ja-JP" sz="3600" dirty="0" smtClean="0">
                <a:solidFill>
                  <a:srgbClr val="FF0000"/>
                </a:solidFill>
              </a:rPr>
              <a:t>   (fail)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49597" y="2020704"/>
            <a:ext cx="13468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H4   </a:t>
            </a:r>
            <a:r>
              <a:rPr lang="en-US" altLang="ja-JP" sz="3600" dirty="0" smtClean="0"/>
              <a:t>S</a:t>
            </a:r>
            <a:r>
              <a:rPr kumimoji="1"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141677" y="2020704"/>
            <a:ext cx="12298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H4   </a:t>
            </a:r>
            <a:r>
              <a:rPr lang="en-US" altLang="ja-JP" sz="3600" dirty="0"/>
              <a:t>S</a:t>
            </a:r>
            <a:endParaRPr kumimoji="1" lang="ja-JP" altLang="en-US" sz="3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881846" y="3286862"/>
            <a:ext cx="1028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(fail)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44602" y="5877825"/>
            <a:ext cx="8316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G1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に適用可能なのは、</a:t>
            </a:r>
            <a:r>
              <a:rPr lang="en-US" altLang="ja-JP" sz="2800" dirty="0" smtClean="0">
                <a:solidFill>
                  <a:srgbClr val="FF0000"/>
                </a:solidFill>
              </a:rPr>
              <a:t>H1</a:t>
            </a:r>
            <a:r>
              <a:rPr lang="ja-JP" altLang="en-US" sz="2800" dirty="0" smtClean="0">
                <a:solidFill>
                  <a:srgbClr val="FF0000"/>
                </a:solidFill>
              </a:rPr>
              <a:t>　だけでなく、</a:t>
            </a:r>
            <a:r>
              <a:rPr lang="en-US" altLang="ja-JP" sz="2800" dirty="0" smtClean="0">
                <a:solidFill>
                  <a:srgbClr val="FF0000"/>
                </a:solidFill>
              </a:rPr>
              <a:t>H2</a:t>
            </a:r>
            <a:r>
              <a:rPr lang="ja-JP" altLang="en-US" sz="2800" dirty="0" smtClean="0">
                <a:solidFill>
                  <a:srgbClr val="FF0000"/>
                </a:solidFill>
              </a:rPr>
              <a:t>　もあった！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5060603" y="714121"/>
            <a:ext cx="3022721" cy="195291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角丸四角形 39"/>
          <p:cNvSpPr/>
          <p:nvPr/>
        </p:nvSpPr>
        <p:spPr>
          <a:xfrm>
            <a:off x="793062" y="739893"/>
            <a:ext cx="3022721" cy="195291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574366" y="2806697"/>
            <a:ext cx="3349561" cy="30302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4310440" y="2850059"/>
            <a:ext cx="4599829" cy="29868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02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22" grpId="0"/>
      <p:bldP spid="23" grpId="0"/>
      <p:bldP spid="30" grpId="0"/>
      <p:bldP spid="33" grpId="0"/>
      <p:bldP spid="34" grpId="0"/>
      <p:bldP spid="35" grpId="0"/>
      <p:bldP spid="25" grpId="0"/>
      <p:bldP spid="27" grpId="0"/>
      <p:bldP spid="36" grpId="0"/>
      <p:bldP spid="37" grpId="0"/>
      <p:bldP spid="38" grpId="0"/>
      <p:bldP spid="3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714629" cy="90872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例</a:t>
            </a:r>
            <a:r>
              <a:rPr lang="en-US" altLang="ja-JP" dirty="0" smtClean="0"/>
              <a:t>3-2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49597" y="739893"/>
            <a:ext cx="2653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H1   P :- Q, R.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49597" y="1166830"/>
            <a:ext cx="2058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H2   </a:t>
            </a:r>
            <a:r>
              <a:rPr lang="en-US" altLang="ja-JP" sz="3600" dirty="0"/>
              <a:t>P</a:t>
            </a:r>
            <a:r>
              <a:rPr lang="en-US" altLang="ja-JP" sz="3600" dirty="0" smtClean="0"/>
              <a:t> </a:t>
            </a:r>
            <a:r>
              <a:rPr kumimoji="1" lang="en-US" altLang="ja-JP" sz="3600" dirty="0" smtClean="0"/>
              <a:t>:- </a:t>
            </a:r>
            <a:r>
              <a:rPr lang="en-US" altLang="ja-JP" sz="3600" dirty="0"/>
              <a:t>S</a:t>
            </a:r>
            <a:r>
              <a:rPr kumimoji="1"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49597" y="1593767"/>
            <a:ext cx="2130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H3   Q :- </a:t>
            </a:r>
            <a:r>
              <a:rPr lang="en-US" altLang="ja-JP" sz="3600" dirty="0" smtClean="0"/>
              <a:t>S</a:t>
            </a:r>
            <a:r>
              <a:rPr kumimoji="1"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09573" y="2947741"/>
            <a:ext cx="1778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G1   </a:t>
            </a:r>
            <a:r>
              <a:rPr lang="en-US" altLang="ja-JP" sz="3600" dirty="0" smtClean="0"/>
              <a:t>?- </a:t>
            </a:r>
            <a:r>
              <a:rPr lang="en-US" altLang="ja-JP" sz="3600" dirty="0" smtClean="0">
                <a:solidFill>
                  <a:srgbClr val="FF0000"/>
                </a:solidFill>
              </a:rPr>
              <a:t>P</a:t>
            </a:r>
            <a:r>
              <a:rPr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141677" y="709581"/>
            <a:ext cx="2949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H1   Q</a:t>
            </a:r>
            <a:r>
              <a:rPr kumimoji="1" lang="ja-JP" altLang="en-US" sz="3600" dirty="0" smtClean="0"/>
              <a:t>∧</a:t>
            </a:r>
            <a:r>
              <a:rPr lang="en-US" altLang="ja-JP" sz="3600" dirty="0"/>
              <a:t>R</a:t>
            </a:r>
            <a:r>
              <a:rPr kumimoji="1" lang="en-US" altLang="ja-JP" sz="3600" dirty="0" smtClean="0"/>
              <a:t> </a:t>
            </a:r>
            <a:r>
              <a:rPr kumimoji="1" lang="ja-JP" altLang="en-US" sz="3600" dirty="0" smtClean="0"/>
              <a:t>⊃ </a:t>
            </a:r>
            <a:r>
              <a:rPr lang="en-US" altLang="ja-JP" sz="3600" dirty="0" smtClean="0"/>
              <a:t>P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41677" y="1142563"/>
            <a:ext cx="2138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H2   </a:t>
            </a:r>
            <a:r>
              <a:rPr lang="en-US" altLang="ja-JP" sz="3600" dirty="0"/>
              <a:t>S</a:t>
            </a:r>
            <a:r>
              <a:rPr lang="en-US" altLang="ja-JP" sz="3600" dirty="0" smtClean="0"/>
              <a:t> </a:t>
            </a:r>
            <a:r>
              <a:rPr lang="ja-JP" altLang="en-US" sz="3600" dirty="0" smtClean="0"/>
              <a:t>⊃ </a:t>
            </a:r>
            <a:r>
              <a:rPr lang="en-US" altLang="ja-JP" sz="3600" dirty="0" smtClean="0"/>
              <a:t>P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41677" y="1571005"/>
            <a:ext cx="2210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H3   </a:t>
            </a:r>
            <a:r>
              <a:rPr lang="en-US" altLang="ja-JP" sz="3600" dirty="0" smtClean="0"/>
              <a:t>S</a:t>
            </a:r>
            <a:r>
              <a:rPr lang="ja-JP" altLang="en-US" sz="3600" dirty="0"/>
              <a:t> </a:t>
            </a:r>
            <a:r>
              <a:rPr lang="ja-JP" altLang="en-US" sz="3600" dirty="0" smtClean="0"/>
              <a:t>⊃ </a:t>
            </a:r>
            <a:r>
              <a:rPr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41400" y="5157192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P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 flipV="1">
            <a:off x="4310440" y="5156744"/>
            <a:ext cx="3753832" cy="44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310440" y="4510861"/>
            <a:ext cx="1513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 </a:t>
            </a:r>
            <a:r>
              <a:rPr lang="en-US" altLang="ja-JP" sz="3600" dirty="0" smtClean="0"/>
              <a:t>   S</a:t>
            </a:r>
            <a:r>
              <a:rPr lang="ja-JP" altLang="en-US" sz="3600" dirty="0" smtClean="0"/>
              <a:t>⊃</a:t>
            </a:r>
            <a:r>
              <a:rPr lang="en-US" altLang="ja-JP" sz="3600" dirty="0" smtClean="0"/>
              <a:t>P</a:t>
            </a:r>
            <a:endParaRPr kumimoji="1" lang="ja-JP" altLang="en-US" sz="36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174709" y="4510413"/>
            <a:ext cx="396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>
                <a:solidFill>
                  <a:srgbClr val="00B0F0"/>
                </a:solidFill>
              </a:rPr>
              <a:t>S</a:t>
            </a:r>
            <a:endParaRPr kumimoji="1" lang="ja-JP" altLang="en-US" sz="3600" dirty="0">
              <a:solidFill>
                <a:srgbClr val="00B0F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97940" y="4005064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H2</a:t>
            </a:r>
            <a:endParaRPr kumimoji="1" lang="ja-JP" altLang="en-US" sz="3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09573" y="3515625"/>
            <a:ext cx="18101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G2   </a:t>
            </a:r>
            <a:r>
              <a:rPr lang="en-US" altLang="ja-JP" sz="3600" dirty="0" smtClean="0"/>
              <a:t>?- </a:t>
            </a:r>
            <a:r>
              <a:rPr lang="en-US" altLang="ja-JP" sz="3600" dirty="0" smtClean="0">
                <a:solidFill>
                  <a:srgbClr val="00B0F0"/>
                </a:solidFill>
              </a:rPr>
              <a:t>S</a:t>
            </a:r>
            <a:r>
              <a:rPr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09573" y="4083509"/>
            <a:ext cx="27478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G3   </a:t>
            </a:r>
            <a:r>
              <a:rPr lang="en-US" altLang="ja-JP" sz="3600" dirty="0" smtClean="0"/>
              <a:t>?- .    (ok)</a:t>
            </a:r>
            <a:endParaRPr kumimoji="1" lang="ja-JP" altLang="en-US" sz="36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49597" y="2020704"/>
            <a:ext cx="13468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H4   </a:t>
            </a:r>
            <a:r>
              <a:rPr lang="en-US" altLang="ja-JP" sz="3600" dirty="0" smtClean="0"/>
              <a:t>S</a:t>
            </a:r>
            <a:r>
              <a:rPr kumimoji="1"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141677" y="2020704"/>
            <a:ext cx="12298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H4   </a:t>
            </a:r>
            <a:r>
              <a:rPr lang="en-US" altLang="ja-JP" sz="3600" dirty="0"/>
              <a:t>S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020019" y="4052218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H4</a:t>
            </a:r>
            <a:endParaRPr kumimoji="1" lang="ja-JP" altLang="en-US" sz="3600" dirty="0"/>
          </a:p>
        </p:txBody>
      </p:sp>
      <p:sp>
        <p:nvSpPr>
          <p:cNvPr id="40" name="角丸四角形 39"/>
          <p:cNvSpPr/>
          <p:nvPr/>
        </p:nvSpPr>
        <p:spPr>
          <a:xfrm>
            <a:off x="793062" y="739893"/>
            <a:ext cx="3022721" cy="195291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角丸四角形 40"/>
          <p:cNvSpPr/>
          <p:nvPr/>
        </p:nvSpPr>
        <p:spPr>
          <a:xfrm>
            <a:off x="5060603" y="714121"/>
            <a:ext cx="3022721" cy="195291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574366" y="2806697"/>
            <a:ext cx="3349561" cy="30302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4310440" y="2850059"/>
            <a:ext cx="4599829" cy="29868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65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30" grpId="0"/>
      <p:bldP spid="33" grpId="0"/>
      <p:bldP spid="34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6876257" cy="90872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Prolog</a:t>
            </a:r>
            <a:r>
              <a:rPr lang="ja-JP" altLang="en-US" dirty="0" smtClean="0"/>
              <a:t>の実行の微妙な点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49597" y="1267591"/>
            <a:ext cx="13152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H1   P.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49597" y="1694528"/>
            <a:ext cx="2026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H2   </a:t>
            </a:r>
            <a:r>
              <a:rPr lang="en-US" altLang="ja-JP" sz="3600" dirty="0"/>
              <a:t>P</a:t>
            </a:r>
            <a:r>
              <a:rPr lang="en-US" altLang="ja-JP" sz="3600" dirty="0" smtClean="0"/>
              <a:t> </a:t>
            </a:r>
            <a:r>
              <a:rPr kumimoji="1" lang="en-US" altLang="ja-JP" sz="3600" dirty="0" smtClean="0"/>
              <a:t>:- P.</a:t>
            </a:r>
            <a:endParaRPr kumimoji="1" lang="ja-JP" altLang="en-US" sz="3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45702" y="3194733"/>
            <a:ext cx="2026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H3   P :- </a:t>
            </a:r>
            <a:r>
              <a:rPr lang="en-US" altLang="ja-JP" sz="3600" dirty="0"/>
              <a:t>P</a:t>
            </a:r>
            <a:r>
              <a:rPr kumimoji="1"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141677" y="1237279"/>
            <a:ext cx="1257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H1   P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41677" y="1670261"/>
            <a:ext cx="2165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H2   </a:t>
            </a:r>
            <a:r>
              <a:rPr lang="en-US" altLang="ja-JP" sz="3600" dirty="0" smtClean="0"/>
              <a:t>P </a:t>
            </a:r>
            <a:r>
              <a:rPr lang="ja-JP" altLang="en-US" sz="3600" dirty="0" smtClean="0"/>
              <a:t>⊃ </a:t>
            </a:r>
            <a:r>
              <a:rPr lang="en-US" altLang="ja-JP" sz="3600" dirty="0" smtClean="0"/>
              <a:t>P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41677" y="3298504"/>
            <a:ext cx="2165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H3   </a:t>
            </a:r>
            <a:r>
              <a:rPr lang="en-US" altLang="ja-JP" sz="3600" dirty="0"/>
              <a:t>P</a:t>
            </a:r>
            <a:r>
              <a:rPr lang="ja-JP" altLang="en-US" sz="3600" dirty="0" smtClean="0"/>
              <a:t> ⊃ </a:t>
            </a:r>
            <a:r>
              <a:rPr lang="en-US" altLang="ja-JP" sz="3600" dirty="0"/>
              <a:t>P</a:t>
            </a:r>
            <a:endParaRPr kumimoji="1" lang="ja-JP" altLang="en-US" sz="36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45702" y="3621670"/>
            <a:ext cx="13152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H4   </a:t>
            </a:r>
            <a:r>
              <a:rPr lang="en-US" altLang="ja-JP" sz="3600" dirty="0"/>
              <a:t>P</a:t>
            </a:r>
            <a:r>
              <a:rPr kumimoji="1"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141677" y="3748203"/>
            <a:ext cx="1257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H4   </a:t>
            </a:r>
            <a:r>
              <a:rPr lang="en-US" altLang="ja-JP" sz="3600" dirty="0" smtClean="0"/>
              <a:t>P</a:t>
            </a:r>
            <a:endParaRPr kumimoji="1" lang="ja-JP" altLang="en-US" sz="36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4653136"/>
            <a:ext cx="41659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上にあるホーン節から先に試すので、</a:t>
            </a:r>
            <a:endParaRPr kumimoji="1" lang="en-US" altLang="ja-JP" dirty="0" smtClean="0"/>
          </a:p>
          <a:p>
            <a:r>
              <a:rPr lang="ja-JP" altLang="en-US" dirty="0" smtClean="0"/>
              <a:t>ゴール </a:t>
            </a:r>
            <a:r>
              <a:rPr lang="en-US" altLang="ja-JP" dirty="0" smtClean="0"/>
              <a:t>?- P.</a:t>
            </a:r>
            <a:r>
              <a:rPr lang="ja-JP" altLang="en-US" dirty="0" smtClean="0"/>
              <a:t>　を </a:t>
            </a:r>
            <a:r>
              <a:rPr lang="en-US" altLang="ja-JP" dirty="0" smtClean="0"/>
              <a:t>H1, H2</a:t>
            </a:r>
            <a:r>
              <a:rPr lang="ja-JP" altLang="en-US" dirty="0" smtClean="0"/>
              <a:t>に対して走らせると</a:t>
            </a:r>
            <a:endParaRPr lang="en-US" altLang="ja-JP" dirty="0" smtClean="0"/>
          </a:p>
          <a:p>
            <a:r>
              <a:rPr lang="ja-JP" altLang="en-US" dirty="0"/>
              <a:t>止まる</a:t>
            </a:r>
            <a:r>
              <a:rPr lang="ja-JP" altLang="en-US" dirty="0" smtClean="0"/>
              <a:t>が、</a:t>
            </a:r>
            <a:endParaRPr lang="en-US" altLang="ja-JP" dirty="0" smtClean="0"/>
          </a:p>
          <a:p>
            <a:r>
              <a:rPr lang="en-US" altLang="ja-JP" dirty="0" smtClean="0"/>
              <a:t>H3, H4</a:t>
            </a:r>
            <a:r>
              <a:rPr lang="ja-JP" altLang="en-US" dirty="0" smtClean="0"/>
              <a:t>　に対して走らせると、止まらない。</a:t>
            </a:r>
            <a:endParaRPr lang="en-US" altLang="ja-JP" dirty="0" smtClean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172671" y="4653136"/>
            <a:ext cx="2593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論理的</a:t>
            </a:r>
            <a:r>
              <a:rPr lang="ja-JP" altLang="en-US" dirty="0"/>
              <a:t>には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r>
              <a:rPr lang="en-US" altLang="ja-JP" dirty="0"/>
              <a:t>H1 </a:t>
            </a:r>
            <a:r>
              <a:rPr lang="ja-JP" altLang="en-US" dirty="0" smtClean="0"/>
              <a:t>∧ </a:t>
            </a:r>
            <a:r>
              <a:rPr lang="en-US" altLang="ja-JP" dirty="0" smtClean="0"/>
              <a:t>H2  </a:t>
            </a:r>
            <a:r>
              <a:rPr lang="ja-JP" altLang="en-US" dirty="0" smtClean="0"/>
              <a:t>と　　</a:t>
            </a:r>
            <a:r>
              <a:rPr lang="en-US" altLang="ja-JP" dirty="0" smtClean="0"/>
              <a:t>H3</a:t>
            </a:r>
            <a:r>
              <a:rPr lang="ja-JP" altLang="en-US" dirty="0" smtClean="0"/>
              <a:t>　∧ </a:t>
            </a:r>
            <a:r>
              <a:rPr lang="en-US" altLang="ja-JP" dirty="0" smtClean="0"/>
              <a:t>H4</a:t>
            </a:r>
          </a:p>
          <a:p>
            <a:r>
              <a:rPr lang="ja-JP" altLang="en-US" dirty="0" smtClean="0"/>
              <a:t>は同値</a:t>
            </a:r>
            <a:endParaRPr lang="en-US" altLang="ja-JP" dirty="0" smtClean="0"/>
          </a:p>
        </p:txBody>
      </p:sp>
      <p:sp>
        <p:nvSpPr>
          <p:cNvPr id="23" name="角丸四角形 22"/>
          <p:cNvSpPr/>
          <p:nvPr/>
        </p:nvSpPr>
        <p:spPr>
          <a:xfrm>
            <a:off x="793062" y="1267591"/>
            <a:ext cx="3022721" cy="12253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角丸四角形 23"/>
          <p:cNvSpPr/>
          <p:nvPr/>
        </p:nvSpPr>
        <p:spPr>
          <a:xfrm>
            <a:off x="753468" y="3135550"/>
            <a:ext cx="3022721" cy="12253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5004048" y="1237279"/>
            <a:ext cx="2592288" cy="1327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5004048" y="3199749"/>
            <a:ext cx="2592288" cy="1327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99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8604449" cy="90872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述語論理</a:t>
            </a:r>
            <a:r>
              <a:rPr lang="ja-JP" altLang="en-US" dirty="0"/>
              <a:t>の</a:t>
            </a:r>
            <a:r>
              <a:rPr lang="ja-JP" altLang="en-US" dirty="0" smtClean="0"/>
              <a:t>例</a:t>
            </a:r>
            <a:r>
              <a:rPr lang="en-US" altLang="ja-JP" dirty="0" smtClean="0"/>
              <a:t>(</a:t>
            </a:r>
            <a:r>
              <a:rPr lang="ja-JP" altLang="en-US" dirty="0"/>
              <a:t>本来</a:t>
            </a:r>
            <a:r>
              <a:rPr lang="ja-JP" altLang="en-US" dirty="0" smtClean="0"/>
              <a:t>の導出原理）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18769" y="1058460"/>
            <a:ext cx="3374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H1   add(0,</a:t>
            </a:r>
            <a:r>
              <a:rPr lang="en-US" altLang="ja-JP" sz="3600" dirty="0" smtClean="0"/>
              <a:t>X</a:t>
            </a:r>
            <a:r>
              <a:rPr kumimoji="1" lang="en-US" altLang="ja-JP" sz="3600" dirty="0" smtClean="0"/>
              <a:t>, X). 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18769" y="1616964"/>
            <a:ext cx="6379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H2   </a:t>
            </a:r>
            <a:r>
              <a:rPr lang="en-US" altLang="ja-JP" sz="3600" dirty="0" smtClean="0"/>
              <a:t>add(s(X),Y,s(Z)) :- add(X, Y, Z).</a:t>
            </a:r>
            <a:endParaRPr kumimoji="1" lang="ja-JP" altLang="en-US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8769" y="4308890"/>
            <a:ext cx="8137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H</a:t>
            </a:r>
            <a:r>
              <a:rPr kumimoji="1" lang="en-US" altLang="ja-JP" sz="3600" dirty="0" smtClean="0"/>
              <a:t>2  </a:t>
            </a:r>
            <a:r>
              <a:rPr lang="ja-JP" altLang="en-US" sz="3600" dirty="0" smtClean="0"/>
              <a:t>∀</a:t>
            </a:r>
            <a:r>
              <a:rPr lang="en-US" altLang="ja-JP" sz="3600" dirty="0" smtClean="0"/>
              <a:t>X,Y,Z. </a:t>
            </a:r>
            <a:r>
              <a:rPr lang="en-US" altLang="ja-JP" sz="3600" dirty="0"/>
              <a:t>(</a:t>
            </a:r>
            <a:r>
              <a:rPr lang="en-US" altLang="ja-JP" sz="3600" dirty="0" smtClean="0"/>
              <a:t>add(X,Y,Z) </a:t>
            </a:r>
            <a:r>
              <a:rPr lang="ja-JP" altLang="en-US" sz="3600" dirty="0" smtClean="0"/>
              <a:t>⊃ </a:t>
            </a:r>
            <a:r>
              <a:rPr lang="en-US" altLang="ja-JP" sz="3600" dirty="0" smtClean="0"/>
              <a:t>add(s(X),Y, s(Z)))</a:t>
            </a:r>
          </a:p>
        </p:txBody>
      </p:sp>
      <p:sp>
        <p:nvSpPr>
          <p:cNvPr id="40" name="角丸四角形 39"/>
          <p:cNvSpPr/>
          <p:nvPr/>
        </p:nvSpPr>
        <p:spPr>
          <a:xfrm>
            <a:off x="439229" y="1009772"/>
            <a:ext cx="7301123" cy="13209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439229" y="3717032"/>
            <a:ext cx="8390122" cy="1296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18769" y="3814959"/>
            <a:ext cx="4110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H1  </a:t>
            </a:r>
            <a:r>
              <a:rPr lang="ja-JP" altLang="en-US" sz="3600" dirty="0" smtClean="0"/>
              <a:t>∀</a:t>
            </a:r>
            <a:r>
              <a:rPr lang="en-US" altLang="ja-JP" sz="3600" dirty="0"/>
              <a:t>X</a:t>
            </a:r>
            <a:r>
              <a:rPr lang="en-US" altLang="ja-JP" sz="3600" dirty="0" smtClean="0"/>
              <a:t>. add(0, X, X)</a:t>
            </a:r>
            <a:endParaRPr kumimoji="1" lang="ja-JP" altLang="en-US" sz="36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925578" y="2624753"/>
            <a:ext cx="5864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/>
              <a:t>ゴール </a:t>
            </a:r>
            <a:r>
              <a:rPr lang="en-US" altLang="ja-JP" sz="3600" dirty="0" smtClean="0"/>
              <a:t>?- add(s(s(0)), s(0), W).</a:t>
            </a:r>
            <a:endParaRPr kumimoji="1" lang="ja-JP" altLang="en-US" sz="36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961358" y="5229200"/>
            <a:ext cx="6591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/>
              <a:t>ゴール </a:t>
            </a:r>
            <a:r>
              <a:rPr lang="ja-JP" altLang="en-US" sz="3600" dirty="0" smtClean="0">
                <a:solidFill>
                  <a:srgbClr val="FF0000"/>
                </a:solidFill>
              </a:rPr>
              <a:t>∃</a:t>
            </a:r>
            <a:r>
              <a:rPr lang="en-US" altLang="ja-JP" sz="3600" dirty="0" smtClean="0">
                <a:solidFill>
                  <a:srgbClr val="FF0000"/>
                </a:solidFill>
              </a:rPr>
              <a:t>W</a:t>
            </a:r>
            <a:r>
              <a:rPr lang="en-US" altLang="ja-JP" sz="3600" dirty="0" smtClean="0"/>
              <a:t>.(add(s(s(0)), s(0), W)).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7079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1" grpId="0" animBg="1"/>
      <p:bldP spid="43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8604449" cy="90872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述語論理</a:t>
            </a:r>
            <a:r>
              <a:rPr lang="ja-JP" altLang="en-US" dirty="0"/>
              <a:t>の</a:t>
            </a:r>
            <a:r>
              <a:rPr lang="ja-JP" altLang="en-US" dirty="0" smtClean="0"/>
              <a:t>例</a:t>
            </a:r>
            <a:r>
              <a:rPr lang="en-US" altLang="ja-JP" dirty="0" smtClean="0"/>
              <a:t>(</a:t>
            </a:r>
            <a:r>
              <a:rPr lang="ja-JP" altLang="en-US" dirty="0"/>
              <a:t>本来</a:t>
            </a:r>
            <a:r>
              <a:rPr lang="ja-JP" altLang="en-US" dirty="0" smtClean="0"/>
              <a:t>の導出原理）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8429" y="5662174"/>
            <a:ext cx="6197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H</a:t>
            </a:r>
            <a:r>
              <a:rPr kumimoji="1" lang="en-US" altLang="ja-JP" sz="2800" dirty="0" smtClean="0"/>
              <a:t>2  </a:t>
            </a:r>
            <a:r>
              <a:rPr lang="ja-JP" altLang="en-US" sz="2800" dirty="0" smtClean="0"/>
              <a:t>∀</a:t>
            </a:r>
            <a:r>
              <a:rPr lang="en-US" altLang="ja-JP" sz="2800" dirty="0" smtClean="0"/>
              <a:t>X,Y,Z. </a:t>
            </a:r>
            <a:r>
              <a:rPr lang="en-US" altLang="ja-JP" sz="2800" dirty="0"/>
              <a:t>(</a:t>
            </a:r>
            <a:r>
              <a:rPr lang="en-US" altLang="ja-JP" sz="2800" dirty="0" smtClean="0"/>
              <a:t>add(X,Y,Z) </a:t>
            </a:r>
            <a:r>
              <a:rPr lang="ja-JP" altLang="en-US" sz="2800" dirty="0" smtClean="0"/>
              <a:t>⊃ </a:t>
            </a:r>
            <a:r>
              <a:rPr lang="en-US" altLang="ja-JP" sz="2800" dirty="0" smtClean="0"/>
              <a:t>add(s(X),Y,s(Z)))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388889" y="5070316"/>
            <a:ext cx="8390122" cy="1296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68429" y="5168243"/>
            <a:ext cx="3357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H1  </a:t>
            </a:r>
            <a:r>
              <a:rPr lang="ja-JP" altLang="en-US" sz="2800" dirty="0" smtClean="0"/>
              <a:t>∀</a:t>
            </a:r>
            <a:r>
              <a:rPr lang="en-US" altLang="ja-JP" sz="2800" dirty="0"/>
              <a:t>X</a:t>
            </a:r>
            <a:r>
              <a:rPr lang="en-US" altLang="ja-JP" sz="2800" dirty="0" smtClean="0"/>
              <a:t>. (add(0, X, X))</a:t>
            </a:r>
            <a:endParaRPr kumimoji="1" lang="ja-JP" altLang="en-US" sz="2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409116" y="3289420"/>
            <a:ext cx="2770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a(s(s(0)), s(0), W)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913" y="2727908"/>
            <a:ext cx="50523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a(s(0),s(0),Z1)</a:t>
            </a:r>
            <a:r>
              <a:rPr lang="ja-JP" altLang="en-US" sz="2800" dirty="0" smtClean="0"/>
              <a:t>⊃</a:t>
            </a:r>
            <a:r>
              <a:rPr lang="en-US" altLang="ja-JP" sz="2800" dirty="0" smtClean="0"/>
              <a:t>a(s(s(0)),s(0),W))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03929" y="2728037"/>
            <a:ext cx="2351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srgbClr val="00B0F0"/>
                </a:solidFill>
              </a:rPr>
              <a:t>a(s(0), s(0), Z1)</a:t>
            </a:r>
            <a:endParaRPr kumimoji="1" lang="ja-JP" altLang="en-US" sz="2800" dirty="0">
              <a:solidFill>
                <a:srgbClr val="00B0F0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22600" y="3251128"/>
            <a:ext cx="8533255" cy="38292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64245" y="2081577"/>
            <a:ext cx="3948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H2</a:t>
            </a:r>
            <a:r>
              <a:rPr kumimoji="1" lang="en-US" altLang="ja-JP" sz="3600" dirty="0" smtClean="0"/>
              <a:t> </a:t>
            </a:r>
            <a:r>
              <a:rPr kumimoji="1" lang="en-US" altLang="ja-JP" sz="2800" dirty="0" smtClean="0"/>
              <a:t>[X:=s(0),Y:=s(0),Z:=Z1]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514463" y="3446376"/>
            <a:ext cx="1710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[W:=s(Z1)]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666608" y="1837474"/>
            <a:ext cx="23887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a(0,s(0),Z2)</a:t>
            </a:r>
            <a:r>
              <a:rPr lang="ja-JP" altLang="en-US" sz="2800" dirty="0" smtClean="0"/>
              <a:t>⊃</a:t>
            </a:r>
            <a:endParaRPr lang="en-US" altLang="ja-JP" sz="2800" dirty="0" smtClean="0"/>
          </a:p>
          <a:p>
            <a:r>
              <a:rPr lang="en-US" altLang="ja-JP" sz="2800" dirty="0" smtClean="0"/>
              <a:t>a(s(0),s(0),Z1)).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186888" y="2143132"/>
            <a:ext cx="1829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srgbClr val="FFC000"/>
                </a:solidFill>
              </a:rPr>
              <a:t>a(0,s(0),Z2)</a:t>
            </a:r>
            <a:endParaRPr kumimoji="1" lang="ja-JP" altLang="en-US" sz="2800" dirty="0">
              <a:solidFill>
                <a:srgbClr val="FFC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26240" y="1409247"/>
            <a:ext cx="34757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H2</a:t>
            </a:r>
            <a:r>
              <a:rPr kumimoji="1" lang="en-US" altLang="ja-JP" sz="3600" dirty="0" smtClean="0"/>
              <a:t> </a:t>
            </a:r>
            <a:r>
              <a:rPr kumimoji="1" lang="en-US" altLang="ja-JP" sz="2800" dirty="0" smtClean="0"/>
              <a:t>[X:=0,Y:=s(0),Z:=Z2]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849464" y="879431"/>
            <a:ext cx="1742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[Z1:=s(Z2)]</a:t>
            </a:r>
            <a:endParaRPr kumimoji="1" lang="ja-JP" altLang="en-US" sz="2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379892" y="1639656"/>
            <a:ext cx="1816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H1[X:=s(0)]</a:t>
            </a:r>
            <a:endParaRPr kumimoji="1" lang="ja-JP" altLang="en-US" sz="28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333577" y="894115"/>
            <a:ext cx="1574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[Z2:=s(0)]</a:t>
            </a:r>
            <a:endParaRPr kumimoji="1" lang="ja-JP" altLang="en-US" sz="2800" dirty="0"/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4766539" y="2772435"/>
            <a:ext cx="4141508" cy="38292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66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543134" y="2960025"/>
            <a:ext cx="55899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G2   </a:t>
            </a:r>
            <a:r>
              <a:rPr lang="en-US" altLang="ja-JP" sz="3600" dirty="0" smtClean="0"/>
              <a:t>?- </a:t>
            </a:r>
            <a:r>
              <a:rPr lang="en-US" altLang="ja-JP" sz="3600" dirty="0" smtClean="0">
                <a:solidFill>
                  <a:srgbClr val="00B0F0"/>
                </a:solidFill>
              </a:rPr>
              <a:t>add(   s(0)  , s(0), Z1).</a:t>
            </a:r>
            <a:endParaRPr kumimoji="1" lang="ja-JP" altLang="en-US" sz="3600" dirty="0">
              <a:solidFill>
                <a:srgbClr val="00B0F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43134" y="3527909"/>
            <a:ext cx="5338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G3   </a:t>
            </a:r>
            <a:r>
              <a:rPr lang="en-US" altLang="ja-JP" sz="3600" dirty="0" smtClean="0"/>
              <a:t>?- </a:t>
            </a:r>
            <a:r>
              <a:rPr lang="en-US" altLang="ja-JP" sz="3600" dirty="0" smtClean="0">
                <a:solidFill>
                  <a:srgbClr val="FFC000"/>
                </a:solidFill>
              </a:rPr>
              <a:t>add(      0   , s(0), Z2).</a:t>
            </a:r>
            <a:endParaRPr kumimoji="1" lang="ja-JP" altLang="en-US" sz="3600" dirty="0">
              <a:solidFill>
                <a:srgbClr val="FFC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43134" y="4095793"/>
            <a:ext cx="2643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G4   </a:t>
            </a:r>
            <a:r>
              <a:rPr lang="en-US" altLang="ja-JP" sz="3600" dirty="0" smtClean="0"/>
              <a:t>?- .   (ok)</a:t>
            </a:r>
            <a:endParaRPr kumimoji="1" lang="ja-JP" altLang="en-US" sz="36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43134" y="2466094"/>
            <a:ext cx="52806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G1   </a:t>
            </a:r>
            <a:r>
              <a:rPr lang="en-US" altLang="ja-JP" sz="3600" dirty="0" smtClean="0"/>
              <a:t>?- </a:t>
            </a:r>
            <a:r>
              <a:rPr lang="en-US" altLang="ja-JP" sz="3600" dirty="0" smtClean="0">
                <a:solidFill>
                  <a:srgbClr val="FF0000"/>
                </a:solidFill>
              </a:rPr>
              <a:t>add(s(s(0)), s(0), W)</a:t>
            </a:r>
            <a:r>
              <a:rPr lang="en-US" altLang="ja-JP" sz="3600" dirty="0" smtClean="0"/>
              <a:t>.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9877" y="293562"/>
            <a:ext cx="6596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G1</a:t>
            </a:r>
            <a:r>
              <a:rPr lang="ja-JP" altLang="en-US" sz="2800" dirty="0" smtClean="0"/>
              <a:t>→</a:t>
            </a:r>
            <a:r>
              <a:rPr lang="en-US" altLang="ja-JP" sz="2800" dirty="0" smtClean="0"/>
              <a:t>G2   </a:t>
            </a:r>
            <a:r>
              <a:rPr kumimoji="1" lang="en-US" altLang="ja-JP" sz="2800" dirty="0" smtClean="0"/>
              <a:t>[X:=s(0),Y:=s(0),Z:=Z1]</a:t>
            </a:r>
            <a:r>
              <a:rPr kumimoji="1" lang="ja-JP" altLang="en-US" sz="2800" dirty="0" smtClean="0"/>
              <a:t>＋</a:t>
            </a:r>
            <a:r>
              <a:rPr kumimoji="1" lang="en-US" altLang="ja-JP" sz="2800" dirty="0" smtClean="0"/>
              <a:t>[W:=s(Z1)]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33126" y="3024473"/>
            <a:ext cx="1022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by H2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133126" y="3547693"/>
            <a:ext cx="1022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by H2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66120" y="4078934"/>
            <a:ext cx="1022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by H1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09282" y="812836"/>
            <a:ext cx="62697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G2</a:t>
            </a:r>
            <a:r>
              <a:rPr lang="ja-JP" altLang="en-US" sz="2800" dirty="0" smtClean="0"/>
              <a:t>→</a:t>
            </a:r>
            <a:r>
              <a:rPr lang="en-US" altLang="ja-JP" sz="2800" dirty="0" smtClean="0"/>
              <a:t>G3   </a:t>
            </a:r>
            <a:r>
              <a:rPr kumimoji="1" lang="en-US" altLang="ja-JP" sz="2800" dirty="0" smtClean="0"/>
              <a:t>[X:=0,Y:=s(0),Z:=Z2]</a:t>
            </a:r>
            <a:r>
              <a:rPr kumimoji="1" lang="ja-JP" altLang="en-US" sz="2800" dirty="0" smtClean="0"/>
              <a:t>＋</a:t>
            </a:r>
            <a:r>
              <a:rPr kumimoji="1" lang="en-US" altLang="ja-JP" sz="2800" dirty="0" smtClean="0"/>
              <a:t>[Z1:=s(Z2)]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9282" y="1336872"/>
            <a:ext cx="4546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G3</a:t>
            </a:r>
            <a:r>
              <a:rPr lang="ja-JP" altLang="en-US" sz="2800" dirty="0" smtClean="0"/>
              <a:t>→</a:t>
            </a:r>
            <a:r>
              <a:rPr lang="en-US" altLang="ja-JP" sz="2800" dirty="0" smtClean="0"/>
              <a:t>G4   </a:t>
            </a:r>
            <a:r>
              <a:rPr kumimoji="1" lang="en-US" altLang="ja-JP" sz="2800" dirty="0" smtClean="0"/>
              <a:t>[X:=s(0)]</a:t>
            </a:r>
            <a:r>
              <a:rPr kumimoji="1" lang="ja-JP" altLang="en-US" sz="2800" dirty="0" smtClean="0"/>
              <a:t>＋</a:t>
            </a:r>
            <a:r>
              <a:rPr kumimoji="1" lang="en-US" altLang="ja-JP" sz="2800" dirty="0" smtClean="0"/>
              <a:t>[Z2:=s(0)]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773781" y="654936"/>
            <a:ext cx="2039341" cy="954107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答え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W:=s(s(s(0)))</a:t>
            </a:r>
            <a:endParaRPr kumimoji="1" lang="ja-JP" altLang="en-US" sz="2800" dirty="0"/>
          </a:p>
        </p:txBody>
      </p:sp>
      <p:sp>
        <p:nvSpPr>
          <p:cNvPr id="3" name="角丸四角形 2"/>
          <p:cNvSpPr/>
          <p:nvPr/>
        </p:nvSpPr>
        <p:spPr>
          <a:xfrm>
            <a:off x="323528" y="2348880"/>
            <a:ext cx="7056784" cy="23932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17308" y="4822618"/>
            <a:ext cx="6379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H2   </a:t>
            </a:r>
            <a:r>
              <a:rPr lang="en-US" altLang="ja-JP" sz="3600" dirty="0" smtClean="0"/>
              <a:t>add(s(X),Y,s(Z)) :- add(X, Y, Z).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64776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3" grpId="0"/>
      <p:bldP spid="34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877</Words>
  <Application>Microsoft Office PowerPoint</Application>
  <PresentationFormat>画面に合わせる (4:3)</PresentationFormat>
  <Paragraphs>196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7" baseType="lpstr">
      <vt:lpstr>ＭＳ Ｐゴシック</vt:lpstr>
      <vt:lpstr>Arial</vt:lpstr>
      <vt:lpstr>Calibri</vt:lpstr>
      <vt:lpstr>Office テーマ</vt:lpstr>
      <vt:lpstr>導出原理とProlog -論理と形式化　授業資料-</vt:lpstr>
      <vt:lpstr>例１</vt:lpstr>
      <vt:lpstr>例2</vt:lpstr>
      <vt:lpstr>例3-1</vt:lpstr>
      <vt:lpstr>例3-2</vt:lpstr>
      <vt:lpstr>Prologの実行の微妙な点</vt:lpstr>
      <vt:lpstr>述語論理の例(本来の導出原理）</vt:lpstr>
      <vt:lpstr>述語論理の例(本来の導出原理）</vt:lpstr>
      <vt:lpstr>PowerPoint プレゼンテーション</vt:lpstr>
      <vt:lpstr>単一化 (unification)</vt:lpstr>
      <vt:lpstr>今日の演習</vt:lpstr>
      <vt:lpstr>解答</vt:lpstr>
      <vt:lpstr>解答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導出原理とProlog -論理と形式化　授業資料-</dc:title>
  <dc:creator>kam</dc:creator>
  <cp:lastModifiedBy>kam</cp:lastModifiedBy>
  <cp:revision>23</cp:revision>
  <cp:lastPrinted>2015-06-05T03:05:58Z</cp:lastPrinted>
  <dcterms:created xsi:type="dcterms:W3CDTF">2015-06-04T15:43:57Z</dcterms:created>
  <dcterms:modified xsi:type="dcterms:W3CDTF">2015-06-12T04:40:06Z</dcterms:modified>
</cp:coreProperties>
</file>